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y="5143500" cx="9144000"/>
  <p:notesSz cx="6858000" cy="9144000"/>
  <p:embeddedFontLst>
    <p:embeddedFont>
      <p:font typeface="Roboto"/>
      <p:regular r:id="rId16"/>
      <p:bold r:id="rId17"/>
      <p:italic r:id="rId18"/>
      <p:boldItalic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Roboto-bold.fntdata"/><Relationship Id="rId16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Roboto-boldItalic.fntdata"/><Relationship Id="rId6" Type="http://schemas.openxmlformats.org/officeDocument/2006/relationships/slide" Target="slides/slide1.xml"/><Relationship Id="rId18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e53562c1c0_0_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e53562c1c0_0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g25c48824321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" name="Google Shape;73;g25c4882432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25c48824321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25c48824321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25c48824321_0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25c48824321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25c48824321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25c48824321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g25c48824321_0_7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2" name="Google Shape;112;g25c48824321_0_7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25c48824321_0_2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25c48824321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25c48824321_0_76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25c48824321_0_7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25c48824321_0_76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25c48824321_0_7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fmla="val 16667" name="adj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accent4"/>
        </a:soli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/>
          <p:nvPr>
            <p:ph hasCustomPrompt="1" type="title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/>
          <p:nvPr>
            <p:ph idx="1" type="body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60" name="Google Shape;60;p1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bg>
      <p:bgPr>
        <a:solidFill>
          <a:schemeClr val="accent4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flipH="1" rot="10800000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" name="Google Shape;27;p5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/>
        </p:txBody>
      </p:sp>
      <p:sp>
        <p:nvSpPr>
          <p:cNvPr id="28" name="Google Shape;28;p5"/>
          <p:cNvSpPr txBox="1"/>
          <p:nvPr>
            <p:ph idx="1" type="body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5"/>
          <p:cNvSpPr txBox="1"/>
          <p:nvPr>
            <p:ph idx="2" type="body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flipH="1" rot="10800000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6"/>
          <p:cNvSpPr txBox="1"/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flipH="1" rot="10800000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" name="Google Shape;39;p7"/>
          <p:cNvSpPr txBox="1"/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0" name="Google Shape;40;p7"/>
          <p:cNvSpPr txBox="1"/>
          <p:nvPr>
            <p:ph idx="1" type="body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1" name="Google Shape;41;p7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/>
        </p:txBody>
      </p:sp>
      <p:sp>
        <p:nvSpPr>
          <p:cNvPr id="44" name="Google Shape;44;p8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49" name="Google Shape;49;p9"/>
          <p:cNvSpPr txBox="1"/>
          <p:nvPr>
            <p:ph idx="1" type="subTitle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50" name="Google Shape;50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51" name="Google Shape;51;p9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flipH="1" rot="10800000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" name="Google Shape;54;p10"/>
          <p:cNvSpPr/>
          <p:nvPr/>
        </p:nvSpPr>
        <p:spPr>
          <a:xfrm flipH="1" rot="10800000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10"/>
          <p:cNvSpPr txBox="1"/>
          <p:nvPr>
            <p:ph idx="1" type="body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/>
        </p:txBody>
      </p:sp>
      <p:sp>
        <p:nvSpPr>
          <p:cNvPr id="56" name="Google Shape;56;p10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material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0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0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Relationship Id="rId4" Type="http://schemas.openxmlformats.org/officeDocument/2006/relationships/image" Target="../media/image12.png"/><Relationship Id="rId5" Type="http://schemas.openxmlformats.org/officeDocument/2006/relationships/image" Target="../media/image10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Relationship Id="rId4" Type="http://schemas.openxmlformats.org/officeDocument/2006/relationships/image" Target="../media/image2.png"/><Relationship Id="rId5" Type="http://schemas.openxmlformats.org/officeDocument/2006/relationships/image" Target="../media/image10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0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6.png"/><Relationship Id="rId4" Type="http://schemas.openxmlformats.org/officeDocument/2006/relationships/hyperlink" Target="https://www.prg.ufpb.br/prg/programas/prolicen/noticias/calendario-de-frequencias-prolicen-2023" TargetMode="External"/><Relationship Id="rId5" Type="http://schemas.openxmlformats.org/officeDocument/2006/relationships/hyperlink" Target="https://www.prg.ufpb.br/prg/programas/protut/noticias/calendario-de-frequencias-protut-2023" TargetMode="External"/><Relationship Id="rId6" Type="http://schemas.openxmlformats.org/officeDocument/2006/relationships/image" Target="../media/image10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5.png"/><Relationship Id="rId4" Type="http://schemas.openxmlformats.org/officeDocument/2006/relationships/image" Target="../media/image10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/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533"/>
              <a:t>Tutorial Formulário de Frequências - Protut/Prolicen</a:t>
            </a:r>
            <a:endParaRPr sz="5533"/>
          </a:p>
        </p:txBody>
      </p:sp>
      <p:sp>
        <p:nvSpPr>
          <p:cNvPr id="68" name="Google Shape;68;p13"/>
          <p:cNvSpPr/>
          <p:nvPr/>
        </p:nvSpPr>
        <p:spPr>
          <a:xfrm>
            <a:off x="8232900" y="4232400"/>
            <a:ext cx="911100" cy="911100"/>
          </a:xfrm>
          <a:prstGeom prst="rect">
            <a:avLst/>
          </a:prstGeom>
          <a:solidFill>
            <a:schemeClr val="dk1"/>
          </a:solidFill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</p:txBody>
      </p:sp>
      <p:sp>
        <p:nvSpPr>
          <p:cNvPr id="69" name="Google Shape;69;p13"/>
          <p:cNvSpPr txBox="1"/>
          <p:nvPr>
            <p:ph idx="1" type="subTitle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35"/>
              <a:buNone/>
            </a:pPr>
            <a:r>
              <a:rPr lang="pt-BR" sz="2780"/>
              <a:t>Slides com o Passo a Passo para responder o Google Forms</a:t>
            </a:r>
            <a:endParaRPr sz="2780"/>
          </a:p>
        </p:txBody>
      </p:sp>
      <p:pic>
        <p:nvPicPr>
          <p:cNvPr id="70" name="Google Shape;70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/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COORDENAÇÃO DE PROGRAMAS E DE PROJETOS ACADÊMICOS - CPPA</a:t>
            </a:r>
            <a:endParaRPr/>
          </a:p>
        </p:txBody>
      </p:sp>
      <p:sp>
        <p:nvSpPr>
          <p:cNvPr id="150" name="Google Shape;150;p22"/>
          <p:cNvSpPr txBox="1"/>
          <p:nvPr/>
        </p:nvSpPr>
        <p:spPr>
          <a:xfrm>
            <a:off x="1838850" y="3416350"/>
            <a:ext cx="5466300" cy="56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E-mail: cppa@prg.ufpb.br</a:t>
            </a:r>
            <a:endParaRPr sz="25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51" name="Google Shape;151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91738" y="161875"/>
            <a:ext cx="2360514" cy="17605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4"/>
          <p:cNvSpPr txBox="1"/>
          <p:nvPr>
            <p:ph type="title"/>
          </p:nvPr>
        </p:nvSpPr>
        <p:spPr>
          <a:xfrm>
            <a:off x="177075" y="-90625"/>
            <a:ext cx="6227100" cy="1466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Primeira Página</a:t>
            </a:r>
            <a:endParaRPr/>
          </a:p>
        </p:txBody>
      </p:sp>
      <p:pic>
        <p:nvPicPr>
          <p:cNvPr id="76" name="Google Shape;76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44863" y="1098475"/>
            <a:ext cx="6010275" cy="11430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77" name="Google Shape;77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544863" y="2313750"/>
            <a:ext cx="5962650" cy="14192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78" name="Google Shape;78;p14"/>
          <p:cNvSpPr/>
          <p:nvPr/>
        </p:nvSpPr>
        <p:spPr>
          <a:xfrm rot="350179">
            <a:off x="1385480" y="1477943"/>
            <a:ext cx="1224346" cy="584457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9" name="Google Shape;79;p14"/>
          <p:cNvSpPr/>
          <p:nvPr/>
        </p:nvSpPr>
        <p:spPr>
          <a:xfrm rot="-158410">
            <a:off x="1385443" y="3120378"/>
            <a:ext cx="1224400" cy="58471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4"/>
          <p:cNvSpPr/>
          <p:nvPr/>
        </p:nvSpPr>
        <p:spPr>
          <a:xfrm>
            <a:off x="177075" y="1309175"/>
            <a:ext cx="1176900" cy="2572200"/>
          </a:xfrm>
          <a:prstGeom prst="rect">
            <a:avLst/>
          </a:prstGeom>
          <a:solidFill>
            <a:schemeClr val="accent4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Marque a opção de registrar e digite o seu email acadêmico.</a:t>
            </a:r>
            <a:endParaRPr/>
          </a:p>
        </p:txBody>
      </p:sp>
      <p:sp>
        <p:nvSpPr>
          <p:cNvPr id="81" name="Google Shape;81;p14"/>
          <p:cNvSpPr/>
          <p:nvPr/>
        </p:nvSpPr>
        <p:spPr>
          <a:xfrm>
            <a:off x="2977650" y="4010300"/>
            <a:ext cx="3188700" cy="911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Depois, marque a declaração de Termo de Compromisso e clique em “Próxima”</a:t>
            </a:r>
            <a:endParaRPr/>
          </a:p>
        </p:txBody>
      </p:sp>
      <p:pic>
        <p:nvPicPr>
          <p:cNvPr id="82" name="Google Shape;82;p14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5"/>
          <p:cNvSpPr txBox="1"/>
          <p:nvPr>
            <p:ph type="title"/>
          </p:nvPr>
        </p:nvSpPr>
        <p:spPr>
          <a:xfrm>
            <a:off x="196675" y="596400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Segunda Página</a:t>
            </a:r>
            <a:endParaRPr sz="6000"/>
          </a:p>
        </p:txBody>
      </p:sp>
      <p:sp>
        <p:nvSpPr>
          <p:cNvPr id="88" name="Google Shape;88;p15"/>
          <p:cNvSpPr txBox="1"/>
          <p:nvPr>
            <p:ph idx="1" type="body"/>
          </p:nvPr>
        </p:nvSpPr>
        <p:spPr>
          <a:xfrm>
            <a:off x="196675" y="1757575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700">
                <a:latin typeface="Arial"/>
                <a:ea typeface="Arial"/>
                <a:cs typeface="Arial"/>
                <a:sym typeface="Arial"/>
              </a:rPr>
              <a:t>Selecione o Campus do Projeto (Apenas Prolicen) e coloque seu nome completo. O nome deve ser o do Coordenador do Projeto e deve constar no documento assinado.</a:t>
            </a:r>
            <a:endParaRPr sz="1700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9" name="Google Shape;89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5875" y="2723600"/>
            <a:ext cx="3143250" cy="22669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90" name="Google Shape;90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830963" y="2981875"/>
            <a:ext cx="3952875" cy="1485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91" name="Google Shape;91;p15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6"/>
          <p:cNvSpPr txBox="1"/>
          <p:nvPr>
            <p:ph idx="1" type="body"/>
          </p:nvPr>
        </p:nvSpPr>
        <p:spPr>
          <a:xfrm>
            <a:off x="310575" y="1596450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1900"/>
              <a:t>Selecione o Mês que você deseja lançar a frequência. No caso de você precisar lançar mais de 1 mês de frequência, refaça o formulário para cada mês desejado.</a:t>
            </a:r>
            <a:endParaRPr sz="1900"/>
          </a:p>
        </p:txBody>
      </p:sp>
      <p:sp>
        <p:nvSpPr>
          <p:cNvPr id="97" name="Google Shape;97;p16"/>
          <p:cNvSpPr txBox="1"/>
          <p:nvPr/>
        </p:nvSpPr>
        <p:spPr>
          <a:xfrm>
            <a:off x="218250" y="275175"/>
            <a:ext cx="69180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Segunda Página</a:t>
            </a:r>
            <a:endParaRPr sz="6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98" name="Google Shape;9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9787" y="2827975"/>
            <a:ext cx="6277974" cy="19454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99" name="Google Shape;99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7"/>
          <p:cNvSpPr txBox="1"/>
          <p:nvPr>
            <p:ph type="title"/>
          </p:nvPr>
        </p:nvSpPr>
        <p:spPr>
          <a:xfrm>
            <a:off x="347100" y="0"/>
            <a:ext cx="8449800" cy="1802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pt-BR" sz="4100"/>
              <a:t>Adicionando arquivo documento de frequência</a:t>
            </a:r>
            <a:endParaRPr sz="4100"/>
          </a:p>
        </p:txBody>
      </p:sp>
      <p:pic>
        <p:nvPicPr>
          <p:cNvPr id="105" name="Google Shape;105;p17"/>
          <p:cNvPicPr preferRelativeResize="0"/>
          <p:nvPr/>
        </p:nvPicPr>
        <p:blipFill rotWithShape="1">
          <a:blip r:embed="rId3">
            <a:alphaModFix/>
          </a:blip>
          <a:srcRect b="0" l="-1810" r="1810" t="0"/>
          <a:stretch/>
        </p:blipFill>
        <p:spPr>
          <a:xfrm>
            <a:off x="1893688" y="1724800"/>
            <a:ext cx="3152775" cy="127635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06" name="Google Shape;106;p17"/>
          <p:cNvSpPr/>
          <p:nvPr/>
        </p:nvSpPr>
        <p:spPr>
          <a:xfrm>
            <a:off x="1030925" y="2412100"/>
            <a:ext cx="1018200" cy="5091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accent3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7" name="Google Shape;107;p17"/>
          <p:cNvSpPr/>
          <p:nvPr/>
        </p:nvSpPr>
        <p:spPr>
          <a:xfrm>
            <a:off x="442550" y="3202500"/>
            <a:ext cx="6373800" cy="1802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Link ficha de frequências PROLICEN: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4"/>
              </a:rPr>
              <a:t>https://www.prg.ufpb.br/prg/programas/prolicen/noticias/calendario-de-frequencias-prolicen-2023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Link ficha de frequência PROTUT: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u="sng">
                <a:solidFill>
                  <a:schemeClr val="hlink"/>
                </a:solidFill>
                <a:hlinkClick r:id="rId5"/>
              </a:rPr>
              <a:t>https://www.prg.ufpb.br/prg/programas/protut/noticias/calendario-de-frequencias-protut-2023</a:t>
            </a:r>
            <a:endParaRPr/>
          </a:p>
        </p:txBody>
      </p:sp>
      <p:sp>
        <p:nvSpPr>
          <p:cNvPr id="108" name="Google Shape;108;p17"/>
          <p:cNvSpPr/>
          <p:nvPr/>
        </p:nvSpPr>
        <p:spPr>
          <a:xfrm>
            <a:off x="7022450" y="1105525"/>
            <a:ext cx="1594200" cy="26334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1600"/>
              <a:t>Documento deve estar </a:t>
            </a:r>
            <a:r>
              <a:rPr b="1" lang="pt-BR" sz="1600"/>
              <a:t>assinado</a:t>
            </a:r>
            <a:r>
              <a:rPr lang="pt-BR" sz="1600"/>
              <a:t> pelo  </a:t>
            </a:r>
            <a:r>
              <a:rPr b="1" lang="pt-BR" sz="1600"/>
              <a:t>Coordenador</a:t>
            </a:r>
            <a:r>
              <a:rPr lang="pt-BR" sz="1600"/>
              <a:t> do projeto e possuir o </a:t>
            </a:r>
            <a:r>
              <a:rPr b="1" lang="pt-BR" sz="1600"/>
              <a:t>mês correto</a:t>
            </a:r>
            <a:r>
              <a:rPr lang="pt-BR" sz="1600"/>
              <a:t> da frequência enviada.</a:t>
            </a:r>
            <a:endParaRPr sz="1600"/>
          </a:p>
        </p:txBody>
      </p:sp>
      <p:pic>
        <p:nvPicPr>
          <p:cNvPr id="109" name="Google Shape;109;p17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18"/>
          <p:cNvSpPr txBox="1"/>
          <p:nvPr>
            <p:ph idx="1" type="body"/>
          </p:nvPr>
        </p:nvSpPr>
        <p:spPr>
          <a:xfrm>
            <a:off x="199300" y="1169400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pt-BR"/>
              <a:t>Nesta aba você irá escolher corretamente o projeto que será lançada a frequência dos bolsistas e voluntários. </a:t>
            </a:r>
            <a:r>
              <a:rPr lang="pt-BR"/>
              <a:t>Abra a lista de projetos ordenados em ordem alfabética e procure o projeto desejado.</a:t>
            </a:r>
            <a:endParaRPr/>
          </a:p>
        </p:txBody>
      </p:sp>
      <p:sp>
        <p:nvSpPr>
          <p:cNvPr id="115" name="Google Shape;115;p18"/>
          <p:cNvSpPr txBox="1"/>
          <p:nvPr/>
        </p:nvSpPr>
        <p:spPr>
          <a:xfrm>
            <a:off x="199300" y="165575"/>
            <a:ext cx="82848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Selecionando Projeto</a:t>
            </a:r>
            <a:endParaRPr sz="6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sp>
        <p:nvSpPr>
          <p:cNvPr id="116" name="Google Shape;116;p18"/>
          <p:cNvSpPr/>
          <p:nvPr/>
        </p:nvSpPr>
        <p:spPr>
          <a:xfrm>
            <a:off x="319525" y="4335250"/>
            <a:ext cx="5798400" cy="6453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No caso de não encontrar o seu projeto, vá até o final da lista e selecione “Projeto não consta na lista de projetos do formulário”.</a:t>
            </a:r>
            <a:endParaRPr/>
          </a:p>
        </p:txBody>
      </p:sp>
      <p:pic>
        <p:nvPicPr>
          <p:cNvPr id="117" name="Google Shape;11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80425" y="2649600"/>
            <a:ext cx="6038850" cy="160972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pic>
        <p:nvPicPr>
          <p:cNvPr id="118" name="Google Shape;118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19"/>
          <p:cNvSpPr txBox="1"/>
          <p:nvPr>
            <p:ph type="title"/>
          </p:nvPr>
        </p:nvSpPr>
        <p:spPr>
          <a:xfrm>
            <a:off x="282100" y="4635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Frequência Bolsistas</a:t>
            </a:r>
            <a:endParaRPr sz="6000"/>
          </a:p>
        </p:txBody>
      </p:sp>
      <p:sp>
        <p:nvSpPr>
          <p:cNvPr id="124" name="Google Shape;124;p19"/>
          <p:cNvSpPr txBox="1"/>
          <p:nvPr>
            <p:ph idx="1" type="body"/>
          </p:nvPr>
        </p:nvSpPr>
        <p:spPr>
          <a:xfrm>
            <a:off x="225150" y="1672325"/>
            <a:ext cx="8222100" cy="481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250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7307"/>
              <a:t>No seu formulário aparecerá uma pergunta parecida com a pergunta abaixo:</a:t>
            </a:r>
            <a:endParaRPr sz="9769"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9"/>
          <p:cNvSpPr/>
          <p:nvPr/>
        </p:nvSpPr>
        <p:spPr>
          <a:xfrm>
            <a:off x="1304200" y="4186750"/>
            <a:ext cx="6177900" cy="91110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/>
              <a:t>Caso todos os alunos tenham participado do projeto, marque “Nenhum aluno bolsista faltou”. Em caso negativo, selecione o aluno faltante do mês ou, caso não o encontre, coloque o nome do aluno na opção “Outro: ”</a:t>
            </a:r>
            <a:endParaRPr/>
          </a:p>
        </p:txBody>
      </p:sp>
      <p:pic>
        <p:nvPicPr>
          <p:cNvPr id="126" name="Google Shape;12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07075" y="2087688"/>
            <a:ext cx="5772150" cy="2047875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0"/>
          <p:cNvSpPr txBox="1"/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/>
              <a:t>Frequência Voluntários</a:t>
            </a:r>
            <a:endParaRPr sz="60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20"/>
          <p:cNvSpPr txBox="1"/>
          <p:nvPr>
            <p:ph idx="1" type="body"/>
          </p:nvPr>
        </p:nvSpPr>
        <p:spPr>
          <a:xfrm>
            <a:off x="471900" y="1757750"/>
            <a:ext cx="8222100" cy="2710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/>
              <a:t>A pergunta dos voluntários é idêntica a dos bolsistas. Entretanto, quando não houver voluntários cadastrados no projeto, aparecerá dessa forma:</a:t>
            </a:r>
            <a:endParaRPr/>
          </a:p>
        </p:txBody>
      </p:sp>
      <p:pic>
        <p:nvPicPr>
          <p:cNvPr id="134" name="Google Shape;134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00225" y="2645500"/>
            <a:ext cx="5543550" cy="1485900"/>
          </a:xfrm>
          <a:prstGeom prst="rect">
            <a:avLst/>
          </a:prstGeom>
          <a:noFill/>
          <a:ln>
            <a:noFill/>
          </a:ln>
          <a:effectLst>
            <a:outerShdw blurRad="57150" rotWithShape="0" algn="bl" dir="5400000" dist="19050">
              <a:srgbClr val="000000">
                <a:alpha val="50000"/>
              </a:srgbClr>
            </a:outerShdw>
          </a:effectLst>
        </p:spPr>
      </p:pic>
      <p:sp>
        <p:nvSpPr>
          <p:cNvPr id="135" name="Google Shape;135;p20"/>
          <p:cNvSpPr txBox="1"/>
          <p:nvPr/>
        </p:nvSpPr>
        <p:spPr>
          <a:xfrm>
            <a:off x="557300" y="4267025"/>
            <a:ext cx="5466300" cy="83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>
                <a:latin typeface="Roboto"/>
                <a:ea typeface="Roboto"/>
                <a:cs typeface="Roboto"/>
                <a:sym typeface="Roboto"/>
              </a:rPr>
              <a:t>Se houver alguma incoerência tanto na aba dos voluntários quanto na dos bolsistas, informar o nome do aluno na opção “Outro: ” e relatar na seção de Observações que estará logo abaixo.</a:t>
            </a:r>
            <a:endParaRPr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36" name="Google Shape;136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393950" y="3526830"/>
            <a:ext cx="2167602" cy="16166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1" name="Google Shape;141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5775" y="3523980"/>
            <a:ext cx="2167602" cy="1616670"/>
          </a:xfrm>
          <a:prstGeom prst="rect">
            <a:avLst/>
          </a:prstGeom>
          <a:noFill/>
          <a:ln>
            <a:noFill/>
          </a:ln>
        </p:spPr>
      </p:pic>
      <p:sp>
        <p:nvSpPr>
          <p:cNvPr id="142" name="Google Shape;142;p21"/>
          <p:cNvSpPr txBox="1"/>
          <p:nvPr>
            <p:ph idx="1" type="body"/>
          </p:nvPr>
        </p:nvSpPr>
        <p:spPr>
          <a:xfrm>
            <a:off x="367500" y="3321475"/>
            <a:ext cx="8222100" cy="1184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pt-BR" sz="2000"/>
              <a:t>Para relatar casos de Alteração de Vínculo, Desligamentos do projeto ou se encontrar algum problema no preenchimento do formulário, utilize esta seção. Após isso, é só enviar!</a:t>
            </a:r>
            <a:endParaRPr sz="2000"/>
          </a:p>
        </p:txBody>
      </p:sp>
      <p:sp>
        <p:nvSpPr>
          <p:cNvPr id="143" name="Google Shape;143;p21"/>
          <p:cNvSpPr txBox="1"/>
          <p:nvPr/>
        </p:nvSpPr>
        <p:spPr>
          <a:xfrm>
            <a:off x="241400" y="303675"/>
            <a:ext cx="8569200" cy="1108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rPr>
              <a:t>Observações</a:t>
            </a:r>
            <a:endParaRPr sz="6000">
              <a:solidFill>
                <a:schemeClr val="lt1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  <p:pic>
        <p:nvPicPr>
          <p:cNvPr id="144" name="Google Shape;144;p21"/>
          <p:cNvPicPr preferRelativeResize="0"/>
          <p:nvPr/>
        </p:nvPicPr>
        <p:blipFill rotWithShape="1">
          <a:blip r:embed="rId4">
            <a:alphaModFix/>
          </a:blip>
          <a:srcRect b="-5419" l="-1030" r="1030" t="5420"/>
          <a:stretch/>
        </p:blipFill>
        <p:spPr>
          <a:xfrm>
            <a:off x="414950" y="1771375"/>
            <a:ext cx="7410450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1A237E"/>
      </a:accent5>
      <a:accent6>
        <a:srgbClr val="F4B400"/>
      </a:accent6>
      <a:hlink>
        <a:srgbClr val="1A237E"/>
      </a:hlink>
      <a:folHlink>
        <a:srgbClr val="1A237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