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82" r:id="rId6"/>
    <p:sldId id="260" r:id="rId7"/>
    <p:sldId id="283" r:id="rId8"/>
    <p:sldId id="261" r:id="rId9"/>
    <p:sldId id="262" r:id="rId10"/>
    <p:sldId id="263" r:id="rId11"/>
    <p:sldId id="264" r:id="rId12"/>
    <p:sldId id="265" r:id="rId13"/>
    <p:sldId id="267" r:id="rId14"/>
    <p:sldId id="268" r:id="rId15"/>
    <p:sldId id="269" r:id="rId16"/>
    <p:sldId id="270" r:id="rId17"/>
    <p:sldId id="271" r:id="rId18"/>
    <p:sldId id="284" r:id="rId19"/>
    <p:sldId id="272" r:id="rId20"/>
    <p:sldId id="273" r:id="rId21"/>
    <p:sldId id="274" r:id="rId22"/>
    <p:sldId id="275" r:id="rId23"/>
    <p:sldId id="276" r:id="rId24"/>
    <p:sldId id="277" r:id="rId25"/>
    <p:sldId id="278" r:id="rId26"/>
    <p:sldId id="279" r:id="rId27"/>
    <p:sldId id="280" r:id="rId28"/>
    <p:sldId id="281" r:id="rId29"/>
  </p:sldIdLst>
  <p:sldSz cx="10801350" cy="6840538"/>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p:scale>
          <a:sx n="70" d="100"/>
          <a:sy n="70" d="100"/>
        </p:scale>
        <p:origin x="978" y="-42"/>
      </p:cViewPr>
      <p:guideLst>
        <p:guide orient="horz" pos="2155"/>
        <p:guide pos="340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18EF-8E07-4DB4-B0BC-B4B26761EC9F}" type="datetimeFigureOut">
              <a:rPr lang="pt-BR" smtClean="0"/>
              <a:t>08/02/2017</a:t>
            </a:fld>
            <a:endParaRPr lang="pt-BR"/>
          </a:p>
        </p:txBody>
      </p:sp>
      <p:sp>
        <p:nvSpPr>
          <p:cNvPr id="4" name="Espaço Reservado para Imagem de Slide 3"/>
          <p:cNvSpPr>
            <a:spLocks noGrp="1" noRot="1" noChangeAspect="1"/>
          </p:cNvSpPr>
          <p:nvPr>
            <p:ph type="sldImg" idx="2"/>
          </p:nvPr>
        </p:nvSpPr>
        <p:spPr>
          <a:xfrm>
            <a:off x="992188" y="1143000"/>
            <a:ext cx="48736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77574-0615-42E5-9EA7-3DFEA0747DFB}" type="slidenum">
              <a:rPr lang="pt-BR" smtClean="0"/>
              <a:t>‹nº›</a:t>
            </a:fld>
            <a:endParaRPr lang="pt-BR"/>
          </a:p>
        </p:txBody>
      </p:sp>
    </p:spTree>
    <p:extLst>
      <p:ext uri="{BB962C8B-B14F-4D97-AF65-F5344CB8AC3E}">
        <p14:creationId xmlns:p14="http://schemas.microsoft.com/office/powerpoint/2010/main" val="10404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1B77574-0615-42E5-9EA7-3DFEA0747DFB}" type="slidenum">
              <a:rPr lang="pt-BR" smtClean="0"/>
              <a:t>2</a:t>
            </a:fld>
            <a:endParaRPr lang="pt-BR"/>
          </a:p>
        </p:txBody>
      </p:sp>
    </p:spTree>
    <p:extLst>
      <p:ext uri="{BB962C8B-B14F-4D97-AF65-F5344CB8AC3E}">
        <p14:creationId xmlns:p14="http://schemas.microsoft.com/office/powerpoint/2010/main" val="219155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1B77574-0615-42E5-9EA7-3DFEA0747DFB}" type="slidenum">
              <a:rPr lang="pt-BR" smtClean="0"/>
              <a:t>3</a:t>
            </a:fld>
            <a:endParaRPr lang="pt-BR"/>
          </a:p>
        </p:txBody>
      </p:sp>
    </p:spTree>
    <p:extLst>
      <p:ext uri="{BB962C8B-B14F-4D97-AF65-F5344CB8AC3E}">
        <p14:creationId xmlns:p14="http://schemas.microsoft.com/office/powerpoint/2010/main" val="269608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Mencionar </a:t>
            </a:r>
            <a:r>
              <a:rPr lang="pt-BR" dirty="0" err="1" smtClean="0"/>
              <a:t>Alem</a:t>
            </a:r>
            <a:r>
              <a:rPr lang="pt-BR" dirty="0" smtClean="0"/>
              <a:t> de cada uma variável o conjunto </a:t>
            </a:r>
            <a:r>
              <a:rPr lang="pt-BR" dirty="0" err="1" smtClean="0"/>
              <a:t>tb</a:t>
            </a:r>
            <a:r>
              <a:rPr lang="pt-BR" dirty="0" smtClean="0"/>
              <a:t> pode</a:t>
            </a:r>
            <a:r>
              <a:rPr lang="pt-BR" baseline="0" dirty="0" smtClean="0"/>
              <a:t> influenciar</a:t>
            </a:r>
            <a:endParaRPr lang="pt-BR" dirty="0"/>
          </a:p>
        </p:txBody>
      </p:sp>
      <p:sp>
        <p:nvSpPr>
          <p:cNvPr id="4" name="Espaço Reservado para Número de Slide 3"/>
          <p:cNvSpPr>
            <a:spLocks noGrp="1"/>
          </p:cNvSpPr>
          <p:nvPr>
            <p:ph type="sldNum" sz="quarter" idx="10"/>
          </p:nvPr>
        </p:nvSpPr>
        <p:spPr/>
        <p:txBody>
          <a:bodyPr/>
          <a:lstStyle/>
          <a:p>
            <a:fld id="{41B77574-0615-42E5-9EA7-3DFEA0747DFB}" type="slidenum">
              <a:rPr lang="pt-BR" smtClean="0"/>
              <a:t>6</a:t>
            </a:fld>
            <a:endParaRPr lang="pt-BR"/>
          </a:p>
        </p:txBody>
      </p:sp>
    </p:spTree>
    <p:extLst>
      <p:ext uri="{BB962C8B-B14F-4D97-AF65-F5344CB8AC3E}">
        <p14:creationId xmlns:p14="http://schemas.microsoft.com/office/powerpoint/2010/main" val="348028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Falar</a:t>
            </a:r>
            <a:r>
              <a:rPr lang="pt-BR" baseline="0" dirty="0" smtClean="0"/>
              <a:t> um pouco sobre o BRP-5 teste mais </a:t>
            </a:r>
            <a:r>
              <a:rPr lang="pt-BR" baseline="0" dirty="0" err="1" smtClean="0"/>
              <a:t>ideial</a:t>
            </a:r>
            <a:r>
              <a:rPr lang="pt-BR" baseline="0" dirty="0" smtClean="0"/>
              <a:t> p se medir desempenho cognitivo da área de exatas (detalhar mais o BPR-5 </a:t>
            </a:r>
            <a:r>
              <a:rPr lang="pt-BR" baseline="0" dirty="0" err="1" smtClean="0"/>
              <a:t>qualitcs</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41B77574-0615-42E5-9EA7-3DFEA0747DFB}" type="slidenum">
              <a:rPr lang="pt-BR" smtClean="0"/>
              <a:t>11</a:t>
            </a:fld>
            <a:endParaRPr lang="pt-BR"/>
          </a:p>
        </p:txBody>
      </p:sp>
    </p:spTree>
    <p:extLst>
      <p:ext uri="{BB962C8B-B14F-4D97-AF65-F5344CB8AC3E}">
        <p14:creationId xmlns:p14="http://schemas.microsoft.com/office/powerpoint/2010/main" val="161030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Tg</a:t>
            </a:r>
            <a:r>
              <a:rPr lang="pt-BR" dirty="0" smtClean="0"/>
              <a:t> maior q </a:t>
            </a:r>
            <a:r>
              <a:rPr lang="pt-BR" dirty="0" err="1" smtClean="0"/>
              <a:t>ta</a:t>
            </a:r>
            <a:r>
              <a:rPr lang="pt-BR" dirty="0" smtClean="0"/>
              <a:t> esta vinculado a carga externa ou interna?</a:t>
            </a:r>
            <a:r>
              <a:rPr lang="pt-BR" baseline="0" dirty="0" smtClean="0"/>
              <a:t> </a:t>
            </a:r>
            <a:r>
              <a:rPr lang="pt-BR" dirty="0" smtClean="0"/>
              <a:t>Falar</a:t>
            </a:r>
            <a:r>
              <a:rPr lang="pt-BR" baseline="0" dirty="0" smtClean="0"/>
              <a:t> sobre cada parâmetro </a:t>
            </a:r>
            <a:r>
              <a:rPr lang="pt-BR" baseline="0" dirty="0" err="1" smtClean="0"/>
              <a:t>rapidamente..mostrando</a:t>
            </a:r>
            <a:r>
              <a:rPr lang="pt-BR" baseline="0" dirty="0" smtClean="0"/>
              <a:t> de forma global para adentrar nos resultados</a:t>
            </a:r>
            <a:endParaRPr lang="pt-BR" dirty="0"/>
          </a:p>
        </p:txBody>
      </p:sp>
      <p:sp>
        <p:nvSpPr>
          <p:cNvPr id="4" name="Espaço Reservado para Número de Slide 3"/>
          <p:cNvSpPr>
            <a:spLocks noGrp="1"/>
          </p:cNvSpPr>
          <p:nvPr>
            <p:ph type="sldNum" sz="quarter" idx="10"/>
          </p:nvPr>
        </p:nvSpPr>
        <p:spPr/>
        <p:txBody>
          <a:bodyPr/>
          <a:lstStyle/>
          <a:p>
            <a:fld id="{41B77574-0615-42E5-9EA7-3DFEA0747DFB}" type="slidenum">
              <a:rPr lang="pt-BR" smtClean="0"/>
              <a:t>19</a:t>
            </a:fld>
            <a:endParaRPr lang="pt-BR"/>
          </a:p>
        </p:txBody>
      </p:sp>
    </p:spTree>
    <p:extLst>
      <p:ext uri="{BB962C8B-B14F-4D97-AF65-F5344CB8AC3E}">
        <p14:creationId xmlns:p14="http://schemas.microsoft.com/office/powerpoint/2010/main" val="297841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Enfatizar o porque</a:t>
            </a:r>
            <a:r>
              <a:rPr lang="pt-BR" baseline="0" dirty="0" smtClean="0"/>
              <a:t> esta destacando </a:t>
            </a:r>
            <a:r>
              <a:rPr lang="pt-BR" baseline="0" dirty="0" err="1" smtClean="0"/>
              <a:t>so</a:t>
            </a:r>
            <a:r>
              <a:rPr lang="pt-BR" baseline="0" dirty="0" smtClean="0"/>
              <a:t> a instituição G</a:t>
            </a:r>
            <a:endParaRPr lang="pt-BR" dirty="0"/>
          </a:p>
        </p:txBody>
      </p:sp>
      <p:sp>
        <p:nvSpPr>
          <p:cNvPr id="4" name="Espaço Reservado para Número de Slide 3"/>
          <p:cNvSpPr>
            <a:spLocks noGrp="1"/>
          </p:cNvSpPr>
          <p:nvPr>
            <p:ph type="sldNum" sz="quarter" idx="10"/>
          </p:nvPr>
        </p:nvSpPr>
        <p:spPr/>
        <p:txBody>
          <a:bodyPr/>
          <a:lstStyle/>
          <a:p>
            <a:fld id="{41B77574-0615-42E5-9EA7-3DFEA0747DFB}" type="slidenum">
              <a:rPr lang="pt-BR" smtClean="0"/>
              <a:t>22</a:t>
            </a:fld>
            <a:endParaRPr lang="pt-BR"/>
          </a:p>
        </p:txBody>
      </p:sp>
    </p:spTree>
    <p:extLst>
      <p:ext uri="{BB962C8B-B14F-4D97-AF65-F5344CB8AC3E}">
        <p14:creationId xmlns:p14="http://schemas.microsoft.com/office/powerpoint/2010/main" val="2724258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pic>
        <p:nvPicPr>
          <p:cNvPr id="7" name="Picture 3" descr="C:\Users\Thainá Santiago\Documents\ceset vetor.png"/>
          <p:cNvPicPr>
            <a:picLocks noChangeAspect="1" noChangeArrowheads="1"/>
          </p:cNvPicPr>
          <p:nvPr userDrawn="1"/>
        </p:nvPicPr>
        <p:blipFill>
          <a:blip r:embed="rId2" cstate="print">
            <a:duotone>
              <a:schemeClr val="accent1">
                <a:shade val="45000"/>
                <a:satMod val="135000"/>
              </a:schemeClr>
              <a:prstClr val="white"/>
            </a:duotone>
          </a:blip>
          <a:srcRect r="24898" b="16984"/>
          <a:stretch>
            <a:fillRect/>
          </a:stretch>
        </p:blipFill>
        <p:spPr bwMode="auto">
          <a:xfrm>
            <a:off x="4464571" y="1764085"/>
            <a:ext cx="6336779" cy="5076453"/>
          </a:xfrm>
          <a:prstGeom prst="rect">
            <a:avLst/>
          </a:prstGeom>
          <a:noFill/>
        </p:spPr>
      </p:pic>
      <p:sp>
        <p:nvSpPr>
          <p:cNvPr id="2" name="Título 1"/>
          <p:cNvSpPr>
            <a:spLocks noGrp="1"/>
          </p:cNvSpPr>
          <p:nvPr>
            <p:ph type="ctrTitle"/>
          </p:nvPr>
        </p:nvSpPr>
        <p:spPr>
          <a:xfrm>
            <a:off x="810101" y="2556173"/>
            <a:ext cx="9181148" cy="1466282"/>
          </a:xfrm>
        </p:spPr>
        <p:txBody>
          <a:bodyPr>
            <a:normAutofit/>
          </a:bodyPr>
          <a:lstStyle>
            <a:lvl1pPr>
              <a:defRPr sz="4000" cap="all" baseline="0">
                <a:latin typeface="Arial" pitchFamily="34" charset="0"/>
                <a:cs typeface="Arial" pitchFamily="34" charset="0"/>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620203" y="4163462"/>
            <a:ext cx="7560945" cy="1489055"/>
          </a:xfrm>
        </p:spPr>
        <p:txBody>
          <a:bodyPr>
            <a:normAutofit/>
          </a:bodyPr>
          <a:lstStyle>
            <a:lvl1pPr marL="0" indent="0" algn="r">
              <a:buNone/>
              <a:defRPr sz="2000">
                <a:solidFill>
                  <a:srgbClr val="1738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pic>
        <p:nvPicPr>
          <p:cNvPr id="8" name="Picture 3" descr="C:\Users\Thainá Santiago\Documents\#LAT\LOGO2010.png"/>
          <p:cNvPicPr>
            <a:picLocks noChangeAspect="1" noChangeArrowheads="1"/>
          </p:cNvPicPr>
          <p:nvPr userDrawn="1"/>
        </p:nvPicPr>
        <p:blipFill>
          <a:blip r:embed="rId3" cstate="print"/>
          <a:srcRect b="24032"/>
          <a:stretch>
            <a:fillRect/>
          </a:stretch>
        </p:blipFill>
        <p:spPr bwMode="auto">
          <a:xfrm>
            <a:off x="0" y="5364485"/>
            <a:ext cx="1876929" cy="1296144"/>
          </a:xfrm>
          <a:prstGeom prst="rect">
            <a:avLst/>
          </a:prstGeom>
          <a:noFill/>
        </p:spPr>
      </p:pic>
      <p:pic>
        <p:nvPicPr>
          <p:cNvPr id="10" name="Picture 2" descr="C:\Users\Thainá Santiago\Documents\ARQUITETURA\#\UFPB Brasão.png"/>
          <p:cNvPicPr>
            <a:picLocks noChangeAspect="1" noChangeArrowheads="1"/>
          </p:cNvPicPr>
          <p:nvPr/>
        </p:nvPicPr>
        <p:blipFill>
          <a:blip r:embed="rId4" cstate="print"/>
          <a:srcRect/>
          <a:stretch>
            <a:fillRect/>
          </a:stretch>
        </p:blipFill>
        <p:spPr bwMode="auto">
          <a:xfrm>
            <a:off x="5008551" y="107901"/>
            <a:ext cx="784249" cy="1124916"/>
          </a:xfrm>
          <a:prstGeom prst="rect">
            <a:avLst/>
          </a:prstGeom>
          <a:noFill/>
        </p:spPr>
      </p:pic>
      <p:sp>
        <p:nvSpPr>
          <p:cNvPr id="11" name="CaixaDeTexto 10"/>
          <p:cNvSpPr txBox="1"/>
          <p:nvPr/>
        </p:nvSpPr>
        <p:spPr>
          <a:xfrm>
            <a:off x="2867225" y="1260029"/>
            <a:ext cx="5066900" cy="1077218"/>
          </a:xfrm>
          <a:prstGeom prst="rect">
            <a:avLst/>
          </a:prstGeom>
          <a:noFill/>
        </p:spPr>
        <p:txBody>
          <a:bodyPr wrap="none" rtlCol="0">
            <a:spAutoFit/>
          </a:bodyPr>
          <a:lstStyle/>
          <a:p>
            <a:pPr algn="ctr"/>
            <a:r>
              <a:rPr lang="pt-BR" sz="1600" dirty="0" smtClean="0">
                <a:latin typeface="Rockwell" pitchFamily="18" charset="0"/>
              </a:rPr>
              <a:t>UNIVERSIDADE FEDERAL DA PARAÍBA</a:t>
            </a:r>
          </a:p>
          <a:p>
            <a:pPr algn="ctr"/>
            <a:r>
              <a:rPr lang="pt-BR" sz="1600" dirty="0" smtClean="0">
                <a:latin typeface="Rockwell" pitchFamily="18" charset="0"/>
              </a:rPr>
              <a:t>CENTRO</a:t>
            </a:r>
            <a:r>
              <a:rPr lang="pt-BR" sz="1600" baseline="0" dirty="0" smtClean="0">
                <a:latin typeface="Rockwell" pitchFamily="18" charset="0"/>
              </a:rPr>
              <a:t> DE  TECNOLOGIA</a:t>
            </a:r>
          </a:p>
          <a:p>
            <a:pPr algn="ctr"/>
            <a:r>
              <a:rPr lang="pt-BR" sz="1600" baseline="0" dirty="0" smtClean="0">
                <a:latin typeface="Rockwell" pitchFamily="18" charset="0"/>
              </a:rPr>
              <a:t>DEPARTAMENTO DE ENGENHARIA DE PRODUÇÃO</a:t>
            </a:r>
          </a:p>
          <a:p>
            <a:pPr algn="ctr"/>
            <a:r>
              <a:rPr lang="pt-BR" sz="1600" baseline="0" dirty="0" smtClean="0">
                <a:latin typeface="Rockwell" pitchFamily="18" charset="0"/>
              </a:rPr>
              <a:t>LABORATÓRIO DE ANÁLISE DO TRABALHO</a:t>
            </a:r>
            <a:endParaRPr lang="pt-BR" sz="1600" dirty="0">
              <a:latin typeface="Rockwell" pitchFamily="18" charset="0"/>
            </a:endParaRPr>
          </a:p>
        </p:txBody>
      </p:sp>
      <p:sp>
        <p:nvSpPr>
          <p:cNvPr id="12" name="CaixaDeTexto 11"/>
          <p:cNvSpPr txBox="1"/>
          <p:nvPr userDrawn="1"/>
        </p:nvSpPr>
        <p:spPr>
          <a:xfrm>
            <a:off x="1728267" y="6012557"/>
            <a:ext cx="2228752" cy="646331"/>
          </a:xfrm>
          <a:prstGeom prst="rect">
            <a:avLst/>
          </a:prstGeom>
          <a:noFill/>
        </p:spPr>
        <p:txBody>
          <a:bodyPr wrap="none" rtlCol="0">
            <a:spAutoFit/>
          </a:bodyPr>
          <a:lstStyle/>
          <a:p>
            <a:pPr algn="ctr"/>
            <a:r>
              <a:rPr lang="pt-BR" sz="1200" dirty="0" smtClean="0">
                <a:latin typeface="Rockwell" pitchFamily="18" charset="0"/>
              </a:rPr>
              <a:t>GRUPO DE PESQUISA EM</a:t>
            </a:r>
          </a:p>
          <a:p>
            <a:pPr algn="ctr"/>
            <a:r>
              <a:rPr lang="pt-BR" sz="1200" dirty="0" smtClean="0">
                <a:latin typeface="Rockwell" pitchFamily="18" charset="0"/>
              </a:rPr>
              <a:t>CONFORTO, EFICIÊNCIA E</a:t>
            </a:r>
          </a:p>
          <a:p>
            <a:pPr algn="ctr"/>
            <a:r>
              <a:rPr lang="pt-BR" sz="1200" dirty="0" smtClean="0">
                <a:latin typeface="Rockwell" pitchFamily="18" charset="0"/>
              </a:rPr>
              <a:t>SEGURANÇA NO TRABALHO</a:t>
            </a:r>
            <a:endParaRPr lang="pt-BR" sz="1200" dirty="0">
              <a:latin typeface="Rockwell" pitchFamily="18" charset="0"/>
            </a:endParaRPr>
          </a:p>
        </p:txBody>
      </p:sp>
      <p:sp>
        <p:nvSpPr>
          <p:cNvPr id="13" name="CaixaDeTexto 12"/>
          <p:cNvSpPr txBox="1"/>
          <p:nvPr userDrawn="1"/>
        </p:nvSpPr>
        <p:spPr>
          <a:xfrm>
            <a:off x="2232323" y="5580509"/>
            <a:ext cx="1190519" cy="584775"/>
          </a:xfrm>
          <a:prstGeom prst="rect">
            <a:avLst/>
          </a:prstGeom>
          <a:noFill/>
        </p:spPr>
        <p:txBody>
          <a:bodyPr wrap="none" rtlCol="0">
            <a:spAutoFit/>
          </a:bodyPr>
          <a:lstStyle/>
          <a:p>
            <a:r>
              <a:rPr lang="pt-BR" sz="3200" b="1" dirty="0" smtClean="0">
                <a:solidFill>
                  <a:srgbClr val="17385F"/>
                </a:solidFill>
              </a:rPr>
              <a:t>CESET</a:t>
            </a:r>
            <a:endParaRPr lang="pt-BR" sz="3200" b="1" dirty="0">
              <a:solidFill>
                <a:srgbClr val="17385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pic>
        <p:nvPicPr>
          <p:cNvPr id="9"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8"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5" name="Espaço Reservado para Rodapé 4"/>
          <p:cNvSpPr>
            <a:spLocks noGrp="1"/>
          </p:cNvSpPr>
          <p:nvPr>
            <p:ph type="ftr" sz="quarter" idx="11"/>
          </p:nvPr>
        </p:nvSpPr>
        <p:spPr>
          <a:xfrm>
            <a:off x="3690461" y="6340166"/>
            <a:ext cx="3420428" cy="36419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10" name="Retângulo 9"/>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p:cNvSpPr>
            <a:spLocks noGrp="1"/>
          </p:cNvSpPr>
          <p:nvPr>
            <p:ph type="title"/>
          </p:nvPr>
        </p:nvSpPr>
        <p:spPr>
          <a:xfrm>
            <a:off x="1" y="0"/>
            <a:ext cx="10801350" cy="683965"/>
          </a:xfrm>
        </p:spPr>
        <p:txBody>
          <a:bodyPr>
            <a:normAutofit/>
          </a:bodyPr>
          <a:lstStyle>
            <a:lvl1pPr algn="ctr">
              <a:defRPr sz="2800" cap="all" baseline="0">
                <a:latin typeface="Arial" pitchFamily="34" charset="0"/>
                <a:cs typeface="Arial" pitchFamily="34" charset="0"/>
              </a:defRPr>
            </a:lvl1pPr>
          </a:lstStyle>
          <a:p>
            <a:r>
              <a:rPr lang="pt-BR" dirty="0" smtClean="0"/>
              <a:t>Clique para editar o estilo do título mestre</a:t>
            </a:r>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9"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8"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2" name="Título 1"/>
          <p:cNvSpPr>
            <a:spLocks noGrp="1"/>
          </p:cNvSpPr>
          <p:nvPr>
            <p:ph type="title"/>
          </p:nvPr>
        </p:nvSpPr>
        <p:spPr>
          <a:xfrm>
            <a:off x="1" y="0"/>
            <a:ext cx="10801350" cy="683965"/>
          </a:xfrm>
        </p:spPr>
        <p:txBody>
          <a:bodyPr>
            <a:normAutofit/>
          </a:bodyPr>
          <a:lstStyle>
            <a:lvl1pPr algn="ctr">
              <a:defRPr sz="2800" cap="all" baseline="0">
                <a:latin typeface="Arial" pitchFamily="34" charset="0"/>
                <a:cs typeface="Arial" pitchFamily="34"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5" name="Espaço Reservado para Rodapé 4"/>
          <p:cNvSpPr>
            <a:spLocks noGrp="1"/>
          </p:cNvSpPr>
          <p:nvPr>
            <p:ph type="ftr" sz="quarter" idx="11"/>
          </p:nvPr>
        </p:nvSpPr>
        <p:spPr>
          <a:xfrm>
            <a:off x="3690461" y="6340166"/>
            <a:ext cx="3420428" cy="36419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10" name="Retângulo 9"/>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9"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8"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2" name="Título 1"/>
          <p:cNvSpPr>
            <a:spLocks noGrp="1"/>
          </p:cNvSpPr>
          <p:nvPr>
            <p:ph type="title"/>
          </p:nvPr>
        </p:nvSpPr>
        <p:spPr>
          <a:xfrm>
            <a:off x="853232" y="4395679"/>
            <a:ext cx="9181148" cy="1358607"/>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853232" y="2899312"/>
            <a:ext cx="9181148"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5" name="Espaço Reservado para Rodapé 4"/>
          <p:cNvSpPr>
            <a:spLocks noGrp="1"/>
          </p:cNvSpPr>
          <p:nvPr>
            <p:ph type="ftr" sz="quarter" idx="11"/>
          </p:nvPr>
        </p:nvSpPr>
        <p:spPr>
          <a:xfrm>
            <a:off x="3690461" y="6340166"/>
            <a:ext cx="3420428" cy="36419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pic>
        <p:nvPicPr>
          <p:cNvPr id="10"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9"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3" name="Espaço Reservado para Conteúdo 2"/>
          <p:cNvSpPr>
            <a:spLocks noGrp="1"/>
          </p:cNvSpPr>
          <p:nvPr>
            <p:ph sz="half" idx="1"/>
          </p:nvPr>
        </p:nvSpPr>
        <p:spPr>
          <a:xfrm>
            <a:off x="540068" y="1596126"/>
            <a:ext cx="47705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490686" y="1596126"/>
            <a:ext cx="47705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6" name="Espaço Reservado para Rodapé 5"/>
          <p:cNvSpPr>
            <a:spLocks noGrp="1"/>
          </p:cNvSpPr>
          <p:nvPr>
            <p:ph type="ftr" sz="quarter" idx="11"/>
          </p:nvPr>
        </p:nvSpPr>
        <p:spPr>
          <a:xfrm>
            <a:off x="3690461" y="6340166"/>
            <a:ext cx="3420428" cy="36419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11" name="Retângulo 10"/>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ítulo 1"/>
          <p:cNvSpPr>
            <a:spLocks noGrp="1"/>
          </p:cNvSpPr>
          <p:nvPr>
            <p:ph type="title"/>
          </p:nvPr>
        </p:nvSpPr>
        <p:spPr>
          <a:xfrm>
            <a:off x="1" y="0"/>
            <a:ext cx="10801350" cy="683965"/>
          </a:xfrm>
        </p:spPr>
        <p:txBody>
          <a:bodyPr>
            <a:normAutofit/>
          </a:bodyPr>
          <a:lstStyle>
            <a:lvl1pPr algn="ctr">
              <a:defRPr sz="2800" cap="all" baseline="0">
                <a:latin typeface="Arial" pitchFamily="34" charset="0"/>
                <a:cs typeface="Arial" pitchFamily="34" charset="0"/>
              </a:defRPr>
            </a:lvl1pPr>
          </a:lstStyle>
          <a:p>
            <a:r>
              <a:rPr lang="pt-BR" dirty="0" smtClean="0"/>
              <a:t>Clique para editar o estilo do título mestre</a:t>
            </a:r>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2"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11"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3" name="Espaço Reservado para Texto 2"/>
          <p:cNvSpPr>
            <a:spLocks noGrp="1"/>
          </p:cNvSpPr>
          <p:nvPr>
            <p:ph type="body" idx="1"/>
          </p:nvPr>
        </p:nvSpPr>
        <p:spPr>
          <a:xfrm>
            <a:off x="540068" y="1531204"/>
            <a:ext cx="4772472"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540068" y="2169337"/>
            <a:ext cx="4772472"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486936" y="1531204"/>
            <a:ext cx="477434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486936" y="2169337"/>
            <a:ext cx="477434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8" name="Espaço Reservado para Rodapé 7"/>
          <p:cNvSpPr>
            <a:spLocks noGrp="1"/>
          </p:cNvSpPr>
          <p:nvPr>
            <p:ph type="ftr" sz="quarter" idx="11"/>
          </p:nvPr>
        </p:nvSpPr>
        <p:spPr>
          <a:xfrm>
            <a:off x="3690461" y="6340166"/>
            <a:ext cx="3420428" cy="36419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13" name="Retângulo 12"/>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ítulo 1"/>
          <p:cNvSpPr>
            <a:spLocks noGrp="1"/>
          </p:cNvSpPr>
          <p:nvPr>
            <p:ph type="title"/>
          </p:nvPr>
        </p:nvSpPr>
        <p:spPr>
          <a:xfrm>
            <a:off x="1" y="0"/>
            <a:ext cx="10801350" cy="683965"/>
          </a:xfrm>
        </p:spPr>
        <p:txBody>
          <a:bodyPr>
            <a:normAutofit/>
          </a:bodyPr>
          <a:lstStyle>
            <a:lvl1pPr algn="ctr">
              <a:defRPr sz="2800" cap="all" baseline="0">
                <a:latin typeface="Arial" pitchFamily="34" charset="0"/>
                <a:cs typeface="Arial" pitchFamily="34" charset="0"/>
              </a:defRPr>
            </a:lvl1pPr>
          </a:lstStyle>
          <a:p>
            <a:r>
              <a:rPr lang="pt-BR" dirty="0" smtClean="0"/>
              <a:t>Clique para editar o estilo do título mestre</a:t>
            </a:r>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8"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7"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3" name="Espaço Reservado para Data 2"/>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4" name="Espaço Reservado para Rodapé 3"/>
          <p:cNvSpPr>
            <a:spLocks noGrp="1"/>
          </p:cNvSpPr>
          <p:nvPr>
            <p:ph type="ftr" sz="quarter" idx="11"/>
          </p:nvPr>
        </p:nvSpPr>
        <p:spPr>
          <a:xfrm>
            <a:off x="3690461" y="6340166"/>
            <a:ext cx="3420428" cy="36419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9" name="Retângulo 8"/>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a:spLocks noGrp="1"/>
          </p:cNvSpPr>
          <p:nvPr>
            <p:ph type="title"/>
          </p:nvPr>
        </p:nvSpPr>
        <p:spPr>
          <a:xfrm>
            <a:off x="1" y="0"/>
            <a:ext cx="10801350" cy="683965"/>
          </a:xfrm>
        </p:spPr>
        <p:txBody>
          <a:bodyPr>
            <a:normAutofit/>
          </a:bodyPr>
          <a:lstStyle>
            <a:lvl1pPr algn="ctr">
              <a:defRPr sz="2800" cap="all" baseline="0">
                <a:latin typeface="Arial" pitchFamily="34" charset="0"/>
                <a:cs typeface="Arial" pitchFamily="34" charset="0"/>
              </a:defRPr>
            </a:lvl1pPr>
          </a:lstStyle>
          <a:p>
            <a:r>
              <a:rPr lang="pt-BR" dirty="0" smtClean="0"/>
              <a:t>Clique para editar o estilo do título mestre</a:t>
            </a:r>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7"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6"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2" name="Espaço Reservado para Data 1"/>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3" name="Espaço Reservado para Rodapé 2"/>
          <p:cNvSpPr>
            <a:spLocks noGrp="1"/>
          </p:cNvSpPr>
          <p:nvPr>
            <p:ph type="ftr" sz="quarter" idx="11"/>
          </p:nvPr>
        </p:nvSpPr>
        <p:spPr>
          <a:xfrm>
            <a:off x="3690461" y="6340166"/>
            <a:ext cx="3420428" cy="36419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8" name="Retângulo 7"/>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10"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9"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2" name="Título 1"/>
          <p:cNvSpPr>
            <a:spLocks noGrp="1"/>
          </p:cNvSpPr>
          <p:nvPr>
            <p:ph type="title"/>
          </p:nvPr>
        </p:nvSpPr>
        <p:spPr>
          <a:xfrm>
            <a:off x="540068" y="272355"/>
            <a:ext cx="3553570" cy="1159091"/>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223028" y="272355"/>
            <a:ext cx="6038255"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40068" y="1431446"/>
            <a:ext cx="3553570"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6" name="Espaço Reservado para Rodapé 5"/>
          <p:cNvSpPr>
            <a:spLocks noGrp="1"/>
          </p:cNvSpPr>
          <p:nvPr>
            <p:ph type="ftr" sz="quarter" idx="11"/>
          </p:nvPr>
        </p:nvSpPr>
        <p:spPr>
          <a:xfrm>
            <a:off x="3690461" y="6340166"/>
            <a:ext cx="3420428" cy="36419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11" name="Retângulo 10"/>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0" name="Picture 3" descr="C:\Users\Thainá Santiago\Documents\CESET 30.png"/>
          <p:cNvPicPr>
            <a:picLocks noChangeAspect="1" noChangeArrowheads="1"/>
          </p:cNvPicPr>
          <p:nvPr userDrawn="1"/>
        </p:nvPicPr>
        <p:blipFill>
          <a:blip r:embed="rId2" cstate="print"/>
          <a:srcRect/>
          <a:stretch>
            <a:fillRect/>
          </a:stretch>
        </p:blipFill>
        <p:spPr bwMode="auto">
          <a:xfrm>
            <a:off x="0" y="5364485"/>
            <a:ext cx="1889125" cy="1304925"/>
          </a:xfrm>
          <a:prstGeom prst="rect">
            <a:avLst/>
          </a:prstGeom>
          <a:noFill/>
        </p:spPr>
      </p:pic>
      <p:pic>
        <p:nvPicPr>
          <p:cNvPr id="9" name="Picture 2" descr="C:\Users\Thainá Santiago\Documents\Imagem2 CESET.png"/>
          <p:cNvPicPr>
            <a:picLocks noChangeAspect="1" noChangeArrowheads="1"/>
          </p:cNvPicPr>
          <p:nvPr userDrawn="1"/>
        </p:nvPicPr>
        <p:blipFill>
          <a:blip r:embed="rId3" cstate="print"/>
          <a:srcRect r="26388" b="18195"/>
          <a:stretch>
            <a:fillRect/>
          </a:stretch>
        </p:blipFill>
        <p:spPr bwMode="auto">
          <a:xfrm>
            <a:off x="4536579" y="1764085"/>
            <a:ext cx="6264771" cy="5076453"/>
          </a:xfrm>
          <a:prstGeom prst="rect">
            <a:avLst/>
          </a:prstGeom>
          <a:noFill/>
        </p:spPr>
      </p:pic>
      <p:sp>
        <p:nvSpPr>
          <p:cNvPr id="2" name="Título 1"/>
          <p:cNvSpPr>
            <a:spLocks noGrp="1"/>
          </p:cNvSpPr>
          <p:nvPr>
            <p:ph type="title"/>
          </p:nvPr>
        </p:nvSpPr>
        <p:spPr>
          <a:xfrm>
            <a:off x="2117140" y="4788377"/>
            <a:ext cx="6480810" cy="565295"/>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117140" y="611215"/>
            <a:ext cx="6480810"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117140" y="5353671"/>
            <a:ext cx="6480810"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540068" y="6340166"/>
            <a:ext cx="2520315" cy="364195"/>
          </a:xfrm>
          <a:prstGeom prst="rect">
            <a:avLst/>
          </a:prstGeom>
        </p:spPr>
        <p:txBody>
          <a:bodyPr/>
          <a:lstStyle/>
          <a:p>
            <a:fld id="{52721273-B4DC-4003-80B1-3AA5C204C073}" type="datetimeFigureOut">
              <a:rPr lang="pt-BR" smtClean="0"/>
              <a:pPr/>
              <a:t>08/02/2017</a:t>
            </a:fld>
            <a:endParaRPr lang="pt-BR"/>
          </a:p>
        </p:txBody>
      </p:sp>
      <p:sp>
        <p:nvSpPr>
          <p:cNvPr id="6" name="Espaço Reservado para Rodapé 5"/>
          <p:cNvSpPr>
            <a:spLocks noGrp="1"/>
          </p:cNvSpPr>
          <p:nvPr>
            <p:ph type="ftr" sz="quarter" idx="11"/>
          </p:nvPr>
        </p:nvSpPr>
        <p:spPr>
          <a:xfrm>
            <a:off x="3690461" y="6340166"/>
            <a:ext cx="3420428" cy="36419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7740968" y="6340166"/>
            <a:ext cx="2520315" cy="364195"/>
          </a:xfrm>
          <a:prstGeom prst="rect">
            <a:avLst/>
          </a:prstGeom>
        </p:spPr>
        <p:txBody>
          <a:bodyPr/>
          <a:lstStyle/>
          <a:p>
            <a:fld id="{BD310776-CE26-4D71-B6C6-02499A365713}" type="slidenum">
              <a:rPr lang="pt-BR" smtClean="0"/>
              <a:pPr/>
              <a:t>‹nº›</a:t>
            </a:fld>
            <a:endParaRPr lang="pt-BR"/>
          </a:p>
        </p:txBody>
      </p:sp>
      <p:sp>
        <p:nvSpPr>
          <p:cNvPr id="11" name="Retângulo 10"/>
          <p:cNvSpPr/>
          <p:nvPr userDrawn="1"/>
        </p:nvSpPr>
        <p:spPr>
          <a:xfrm>
            <a:off x="144091" y="611957"/>
            <a:ext cx="80649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userDrawn="1"/>
        </p:nvSpPr>
        <p:spPr>
          <a:xfrm flipV="1">
            <a:off x="1866813" y="769827"/>
            <a:ext cx="878505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8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40068" y="273939"/>
            <a:ext cx="9721215" cy="114009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540068" y="1596126"/>
            <a:ext cx="9721215" cy="4514439"/>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4.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png"/><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2123" y="2844205"/>
            <a:ext cx="10009112" cy="2016224"/>
          </a:xfrm>
        </p:spPr>
        <p:txBody>
          <a:bodyPr>
            <a:noAutofit/>
          </a:bodyPr>
          <a:lstStyle/>
          <a:p>
            <a:r>
              <a:rPr lang="pt-BR" sz="2500" dirty="0"/>
              <a:t>ESTUDO DA TEMPERATURA DE GLOBO EM RELAÇÃO À TEMPERATURA DO AR DURANTE ATIVIDADES COGNITIVAS EM AMBIENTES DE ENSINO COM ALTERAÇÕES CLIMÁTICAS EM ÁREAS DAS REGIÕES BRASILEIRAS</a:t>
            </a:r>
          </a:p>
        </p:txBody>
      </p:sp>
      <p:sp>
        <p:nvSpPr>
          <p:cNvPr id="3" name="Subtítulo 2"/>
          <p:cNvSpPr>
            <a:spLocks noGrp="1"/>
          </p:cNvSpPr>
          <p:nvPr>
            <p:ph type="subTitle" idx="1"/>
          </p:nvPr>
        </p:nvSpPr>
        <p:spPr>
          <a:xfrm>
            <a:off x="3232224" y="5292477"/>
            <a:ext cx="7560945" cy="1489055"/>
          </a:xfrm>
        </p:spPr>
        <p:txBody>
          <a:bodyPr>
            <a:normAutofit/>
          </a:bodyPr>
          <a:lstStyle/>
          <a:p>
            <a:r>
              <a:rPr lang="pt-BR" dirty="0" smtClean="0"/>
              <a:t>Aluna: Flávia Brandão Ramalho de Brito</a:t>
            </a:r>
          </a:p>
          <a:p>
            <a:r>
              <a:rPr lang="pt-BR" dirty="0" smtClean="0"/>
              <a:t>Orientador: Luiz Bueno da Silva</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 – variáveis térmicas</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4212505"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   </a:t>
            </a: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dirty="0" smtClean="0"/>
          </a:p>
          <a:p>
            <a:pPr marL="0" indent="0" algn="just">
              <a:buNone/>
            </a:pPr>
            <a:r>
              <a:rPr lang="pt-BR" sz="1800" dirty="0" smtClean="0"/>
              <a:t>A </a:t>
            </a:r>
            <a:r>
              <a:rPr lang="pt-BR" sz="1800" dirty="0"/>
              <a:t>velocidade do ar foi considerada constante, V= 0,1 m/s, estimativa para ambientes fechados (COUTINHO,2011; ASHRAE 55-2010</a:t>
            </a:r>
            <a:r>
              <a:rPr lang="pt-BR" sz="1800" dirty="0" smtClean="0"/>
              <a:t>)</a:t>
            </a:r>
            <a:endParaRPr lang="pt-BR" sz="1800" b="1" dirty="0" smtClean="0"/>
          </a:p>
          <a:p>
            <a:pPr marL="0" indent="0" algn="just">
              <a:buNone/>
            </a:pPr>
            <a:endParaRPr lang="pt-BR" sz="1800" b="1" dirty="0"/>
          </a:p>
        </p:txBody>
      </p:sp>
      <p:pic>
        <p:nvPicPr>
          <p:cNvPr id="7" name="Imagem 6" descr="D:\UFPB\Mestrado\Dissertação\Apresentação Projeto\babuc.png"/>
          <p:cNvPicPr/>
          <p:nvPr/>
        </p:nvPicPr>
        <p:blipFill>
          <a:blip r:embed="rId2" cstate="print"/>
          <a:srcRect/>
          <a:stretch>
            <a:fillRect/>
          </a:stretch>
        </p:blipFill>
        <p:spPr bwMode="auto">
          <a:xfrm>
            <a:off x="238477" y="1980109"/>
            <a:ext cx="1345774" cy="2304256"/>
          </a:xfrm>
          <a:prstGeom prst="rect">
            <a:avLst/>
          </a:prstGeom>
          <a:noFill/>
          <a:ln w="9525">
            <a:noFill/>
            <a:miter lim="800000"/>
            <a:headEnd/>
            <a:tailEnd/>
          </a:ln>
        </p:spPr>
      </p:pic>
      <p:pic>
        <p:nvPicPr>
          <p:cNvPr id="9" name="Imagem 8"/>
          <p:cNvPicPr/>
          <p:nvPr/>
        </p:nvPicPr>
        <p:blipFill>
          <a:blip r:embed="rId3" cstate="print">
            <a:extLst>
              <a:ext uri="{28A0092B-C50C-407E-A947-70E740481C1C}">
                <a14:useLocalDpi xmlns:a14="http://schemas.microsoft.com/office/drawing/2010/main" val="0"/>
              </a:ext>
            </a:extLst>
          </a:blip>
          <a:stretch>
            <a:fillRect/>
          </a:stretch>
        </p:blipFill>
        <p:spPr>
          <a:xfrm>
            <a:off x="1944291" y="2196133"/>
            <a:ext cx="1584176" cy="1944216"/>
          </a:xfrm>
          <a:prstGeom prst="rect">
            <a:avLst/>
          </a:prstGeom>
        </p:spPr>
      </p:pic>
      <p:sp>
        <p:nvSpPr>
          <p:cNvPr id="10" name="Text Box 10"/>
          <p:cNvSpPr txBox="1">
            <a:spLocks noChangeArrowheads="1"/>
          </p:cNvSpPr>
          <p:nvPr/>
        </p:nvSpPr>
        <p:spPr bwMode="auto">
          <a:xfrm>
            <a:off x="75" y="1692077"/>
            <a:ext cx="1727004" cy="5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pt-BR" sz="1100" b="1" dirty="0">
                <a:effectLst/>
                <a:latin typeface="Times New Roman" panose="02020603050405020304" pitchFamily="18" charset="0"/>
                <a:ea typeface="Calibri" panose="020F0502020204030204" pitchFamily="34" charset="0"/>
                <a:cs typeface="Times New Roman" panose="02020603050405020304" pitchFamily="18" charset="0"/>
              </a:rPr>
              <a:t>Estação microclimática- BABUC-A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0"/>
          <p:cNvSpPr txBox="1">
            <a:spLocks noChangeArrowheads="1"/>
          </p:cNvSpPr>
          <p:nvPr/>
        </p:nvSpPr>
        <p:spPr bwMode="auto">
          <a:xfrm>
            <a:off x="2047369" y="1692077"/>
            <a:ext cx="1572260"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pt-BR" sz="1100" b="1" dirty="0">
                <a:effectLst/>
                <a:latin typeface="Times New Roman" panose="02020603050405020304" pitchFamily="18" charset="0"/>
                <a:ea typeface="Calibri" panose="020F0502020204030204" pitchFamily="34" charset="0"/>
                <a:cs typeface="Times New Roman" panose="02020603050405020304" pitchFamily="18" charset="0"/>
              </a:rPr>
              <a:t>Medidor de estresse térmico –TGD 300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Espaço Reservado para Conteúdo 2"/>
              <p:cNvSpPr txBox="1">
                <a:spLocks/>
              </p:cNvSpPr>
              <p:nvPr/>
            </p:nvSpPr>
            <p:spPr>
              <a:xfrm>
                <a:off x="4752603" y="1260029"/>
                <a:ext cx="6048747" cy="56166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800" dirty="0" smtClean="0"/>
                  <a:t>No </a:t>
                </a:r>
                <a:r>
                  <a:rPr lang="pt-BR" sz="1800" dirty="0"/>
                  <a:t>sentido de verificar se havia ou não troca de calor por radiação entre o aluno e seu ambiente, hipóteses foram testadas à luz da </a:t>
                </a:r>
                <a:r>
                  <a:rPr lang="pt-BR" sz="1800" dirty="0" smtClean="0"/>
                  <a:t>equação da </a:t>
                </a:r>
                <a:r>
                  <a:rPr lang="pt-BR" sz="1800" dirty="0"/>
                  <a:t>temperatura radiante média </a:t>
                </a:r>
                <a:r>
                  <a:rPr lang="pt-BR" sz="1800" dirty="0" smtClean="0"/>
                  <a:t>de </a:t>
                </a:r>
                <a:r>
                  <a:rPr lang="pt-BR" sz="1800" dirty="0"/>
                  <a:t>acordo com a ISO 7726 (2002), a saber: </a:t>
                </a:r>
              </a:p>
              <a:p>
                <a:pPr marL="0" indent="0">
                  <a:buNone/>
                </a:pPr>
                <a:endParaRPr lang="pt-BR" sz="1800" dirty="0"/>
              </a:p>
              <a:p>
                <a:pPr lvl="0"/>
                <a:r>
                  <a:rPr lang="pt-BR" sz="1800" dirty="0"/>
                  <a:t>Se </a:t>
                </a:r>
                <a:r>
                  <a:rPr lang="pt-BR" sz="1800" dirty="0" err="1"/>
                  <a:t>T</a:t>
                </a:r>
                <a:r>
                  <a:rPr lang="pt-BR" sz="1800" baseline="-25000" dirty="0" err="1"/>
                  <a:t>g</a:t>
                </a:r>
                <a:r>
                  <a:rPr lang="pt-BR" sz="1800" dirty="0"/>
                  <a:t> = </a:t>
                </a:r>
                <a:r>
                  <a:rPr lang="pt-BR" sz="1800" dirty="0" err="1"/>
                  <a:t>T</a:t>
                </a:r>
                <a:r>
                  <a:rPr lang="pt-BR" sz="1800" baseline="-25000" dirty="0" err="1"/>
                  <a:t>a</a:t>
                </a:r>
                <a:r>
                  <a:rPr lang="pt-BR" sz="1800" dirty="0"/>
                  <a:t>, então </a:t>
                </a:r>
                <a:r>
                  <a:rPr lang="pt-BR" sz="1800" dirty="0" err="1"/>
                  <a:t>T</a:t>
                </a:r>
                <a:r>
                  <a:rPr lang="pt-BR" sz="1800" baseline="-25000" dirty="0" err="1"/>
                  <a:t>rm</a:t>
                </a:r>
                <a:r>
                  <a:rPr lang="pt-BR" sz="1800" dirty="0"/>
                  <a:t> = </a:t>
                </a:r>
                <a:r>
                  <a:rPr lang="pt-BR" sz="1800" dirty="0" err="1"/>
                  <a:t>T</a:t>
                </a:r>
                <a:r>
                  <a:rPr lang="pt-BR" sz="1800" baseline="-25000" dirty="0" err="1"/>
                  <a:t>g</a:t>
                </a:r>
                <a:r>
                  <a:rPr lang="pt-BR" sz="1800" dirty="0"/>
                  <a:t>, donde não há troca de calor por radiação</a:t>
                </a:r>
              </a:p>
              <a:p>
                <a:pPr lvl="0"/>
                <a:r>
                  <a:rPr lang="pt-BR" sz="1800" dirty="0"/>
                  <a:t>Se </a:t>
                </a:r>
                <a:r>
                  <a:rPr lang="pt-BR" sz="1800" dirty="0" err="1"/>
                  <a:t>T</a:t>
                </a:r>
                <a:r>
                  <a:rPr lang="pt-BR" sz="1800" baseline="-25000" dirty="0" err="1"/>
                  <a:t>g</a:t>
                </a:r>
                <a:r>
                  <a:rPr lang="pt-BR" sz="1800" dirty="0"/>
                  <a:t> &gt; </a:t>
                </a:r>
                <a:r>
                  <a:rPr lang="pt-BR" sz="1800" dirty="0" err="1"/>
                  <a:t>T</a:t>
                </a:r>
                <a:r>
                  <a:rPr lang="pt-BR" sz="1800" baseline="-25000" dirty="0" err="1"/>
                  <a:t>a</a:t>
                </a:r>
                <a:r>
                  <a:rPr lang="pt-BR" sz="1800" dirty="0"/>
                  <a:t>, então </a:t>
                </a:r>
                <a:r>
                  <a:rPr lang="pt-BR" sz="1800" dirty="0" err="1"/>
                  <a:t>T</a:t>
                </a:r>
                <a:r>
                  <a:rPr lang="pt-BR" sz="1800" baseline="-25000" dirty="0" err="1"/>
                  <a:t>rm</a:t>
                </a:r>
                <a:r>
                  <a:rPr lang="pt-BR" sz="1800" dirty="0"/>
                  <a:t> aumenta proporcionalmente à elevação da </a:t>
                </a:r>
                <a:r>
                  <a:rPr lang="pt-BR" sz="1800" dirty="0" err="1"/>
                  <a:t>T</a:t>
                </a:r>
                <a:r>
                  <a:rPr lang="pt-BR" sz="1800" baseline="-25000" dirty="0" err="1"/>
                  <a:t>g</a:t>
                </a:r>
                <a:r>
                  <a:rPr lang="pt-BR" sz="1800" dirty="0"/>
                  <a:t>, caracterizando assim troca de calor por radiação</a:t>
                </a:r>
              </a:p>
              <a:p>
                <a:pPr lvl="0"/>
                <a:r>
                  <a:rPr lang="pt-BR" sz="1800" dirty="0"/>
                  <a:t>Se </a:t>
                </a:r>
                <a:r>
                  <a:rPr lang="pt-BR" sz="1800" dirty="0" err="1"/>
                  <a:t>T</a:t>
                </a:r>
                <a:r>
                  <a:rPr lang="pt-BR" sz="1800" baseline="-25000" dirty="0" err="1"/>
                  <a:t>g</a:t>
                </a:r>
                <a:r>
                  <a:rPr lang="pt-BR" sz="1800" dirty="0"/>
                  <a:t> &lt; </a:t>
                </a:r>
                <a:r>
                  <a:rPr lang="pt-BR" sz="1800" dirty="0" err="1"/>
                  <a:t>T</a:t>
                </a:r>
                <a:r>
                  <a:rPr lang="pt-BR" sz="1800" baseline="-25000" dirty="0" err="1"/>
                  <a:t>a</a:t>
                </a:r>
                <a:r>
                  <a:rPr lang="pt-BR" sz="1800" dirty="0"/>
                  <a:t>, então </a:t>
                </a:r>
                <a:r>
                  <a:rPr lang="pt-BR" sz="1800" dirty="0" err="1"/>
                  <a:t>T</a:t>
                </a:r>
                <a:r>
                  <a:rPr lang="pt-BR" sz="1800" baseline="-25000" dirty="0" err="1"/>
                  <a:t>rm</a:t>
                </a:r>
                <a:r>
                  <a:rPr lang="pt-BR" sz="1800" dirty="0"/>
                  <a:t> decresce proporcionalmente à diminuição da </a:t>
                </a:r>
                <a:r>
                  <a:rPr lang="pt-BR" sz="1800" dirty="0" err="1"/>
                  <a:t>T</a:t>
                </a:r>
                <a:r>
                  <a:rPr lang="pt-BR" sz="1800" baseline="-25000" dirty="0" err="1"/>
                  <a:t>g</a:t>
                </a:r>
                <a:r>
                  <a:rPr lang="pt-BR" sz="1800" dirty="0"/>
                  <a:t>, constatando assim não haver troca de calor por radiação</a:t>
                </a:r>
              </a:p>
              <a:p>
                <a:pPr marL="0" indent="0">
                  <a:buNone/>
                </a:pPr>
                <a:r>
                  <a:rPr lang="pt-BR" sz="1800" dirty="0"/>
                  <a:t> </a:t>
                </a:r>
              </a:p>
              <a:p>
                <a:pPr marL="0" indent="0">
                  <a:buNone/>
                </a:pPr>
                <a:r>
                  <a:rPr lang="pt-BR" sz="1800" dirty="0"/>
                  <a:t>                        </a:t>
                </a:r>
                <a14:m>
                  <m:oMath xmlns:m="http://schemas.openxmlformats.org/officeDocument/2006/math">
                    <m:r>
                      <a:rPr lang="pt-BR" sz="1800" i="1">
                        <a:latin typeface="Cambria Math"/>
                      </a:rPr>
                      <m:t>𝑇𝑟𝑚</m:t>
                    </m:r>
                    <m:r>
                      <a:rPr lang="pt-BR" sz="1800" i="1">
                        <a:latin typeface="Cambria Math"/>
                      </a:rPr>
                      <m:t>=</m:t>
                    </m:r>
                    <m:rad>
                      <m:radPr>
                        <m:ctrlPr>
                          <a:rPr lang="pt-BR" sz="1800" i="1">
                            <a:latin typeface="Cambria Math" panose="02040503050406030204" pitchFamily="18" charset="0"/>
                          </a:rPr>
                        </m:ctrlPr>
                      </m:radPr>
                      <m:deg>
                        <m:r>
                          <a:rPr lang="pt-BR" sz="1800" i="1">
                            <a:latin typeface="Cambria Math"/>
                          </a:rPr>
                          <m:t>4</m:t>
                        </m:r>
                      </m:deg>
                      <m:e>
                        <m:sSup>
                          <m:sSupPr>
                            <m:ctrlPr>
                              <a:rPr lang="pt-BR" sz="1800" i="1">
                                <a:latin typeface="Cambria Math" panose="02040503050406030204" pitchFamily="18" charset="0"/>
                              </a:rPr>
                            </m:ctrlPr>
                          </m:sSupPr>
                          <m:e>
                            <m:r>
                              <a:rPr lang="pt-BR" sz="1800" i="1">
                                <a:latin typeface="Cambria Math"/>
                              </a:rPr>
                              <m:t>𝑇𝑔</m:t>
                            </m:r>
                          </m:e>
                          <m:sup>
                            <m:r>
                              <a:rPr lang="pt-BR" sz="1800" i="1">
                                <a:latin typeface="Cambria Math"/>
                              </a:rPr>
                              <m:t>4</m:t>
                            </m:r>
                          </m:sup>
                        </m:sSup>
                        <m:r>
                          <a:rPr lang="pt-BR" sz="1800" i="1">
                            <a:latin typeface="Cambria Math"/>
                          </a:rPr>
                          <m:t>+</m:t>
                        </m:r>
                        <m:f>
                          <m:fPr>
                            <m:ctrlPr>
                              <a:rPr lang="pt-BR" sz="1800" i="1">
                                <a:latin typeface="Cambria Math" panose="02040503050406030204" pitchFamily="18" charset="0"/>
                              </a:rPr>
                            </m:ctrlPr>
                          </m:fPr>
                          <m:num>
                            <m:sSub>
                              <m:sSubPr>
                                <m:ctrlPr>
                                  <a:rPr lang="pt-BR" sz="1800" i="1">
                                    <a:latin typeface="Cambria Math" panose="02040503050406030204" pitchFamily="18" charset="0"/>
                                  </a:rPr>
                                </m:ctrlPr>
                              </m:sSubPr>
                              <m:e>
                                <m:r>
                                  <a:rPr lang="pt-BR" sz="1800" i="1">
                                    <a:latin typeface="Cambria Math"/>
                                  </a:rPr>
                                  <m:t>h</m:t>
                                </m:r>
                              </m:e>
                              <m:sub>
                                <m:r>
                                  <a:rPr lang="pt-BR" sz="1800" i="1">
                                    <a:latin typeface="Cambria Math"/>
                                  </a:rPr>
                                  <m:t>𝑐𝑔</m:t>
                                </m:r>
                              </m:sub>
                            </m:sSub>
                          </m:num>
                          <m:den>
                            <m:sSub>
                              <m:sSubPr>
                                <m:ctrlPr>
                                  <a:rPr lang="pt-BR" sz="1800" i="1">
                                    <a:latin typeface="Cambria Math" panose="02040503050406030204" pitchFamily="18" charset="0"/>
                                  </a:rPr>
                                </m:ctrlPr>
                              </m:sSubPr>
                              <m:e>
                                <m:r>
                                  <a:rPr lang="pt-BR" sz="1800" i="1">
                                    <a:latin typeface="Cambria Math"/>
                                  </a:rPr>
                                  <m:t>𝜀</m:t>
                                </m:r>
                              </m:e>
                              <m:sub>
                                <m:r>
                                  <a:rPr lang="pt-BR" sz="1800" i="1">
                                    <a:latin typeface="Cambria Math"/>
                                  </a:rPr>
                                  <m:t>𝑔</m:t>
                                </m:r>
                              </m:sub>
                            </m:sSub>
                            <m:r>
                              <a:rPr lang="pt-BR" sz="1800" i="1">
                                <a:latin typeface="Cambria Math"/>
                              </a:rPr>
                              <m:t>𝜎</m:t>
                            </m:r>
                          </m:den>
                        </m:f>
                        <m:r>
                          <a:rPr lang="pt-BR" sz="1800" i="1">
                            <a:latin typeface="Cambria Math"/>
                          </a:rPr>
                          <m:t>.</m:t>
                        </m:r>
                        <m:d>
                          <m:dPr>
                            <m:ctrlPr>
                              <a:rPr lang="pt-BR" sz="1800" i="1">
                                <a:latin typeface="Cambria Math" panose="02040503050406030204" pitchFamily="18" charset="0"/>
                              </a:rPr>
                            </m:ctrlPr>
                          </m:dPr>
                          <m:e>
                            <m:sSub>
                              <m:sSubPr>
                                <m:ctrlPr>
                                  <a:rPr lang="pt-BR" sz="1800" i="1">
                                    <a:latin typeface="Cambria Math" panose="02040503050406030204" pitchFamily="18" charset="0"/>
                                  </a:rPr>
                                </m:ctrlPr>
                              </m:sSubPr>
                              <m:e>
                                <m:r>
                                  <a:rPr lang="pt-BR" sz="1800" i="1">
                                    <a:latin typeface="Cambria Math"/>
                                  </a:rPr>
                                  <m:t>𝑇</m:t>
                                </m:r>
                              </m:e>
                              <m:sub>
                                <m:r>
                                  <a:rPr lang="pt-BR" sz="1800" i="1">
                                    <a:latin typeface="Cambria Math"/>
                                  </a:rPr>
                                  <m:t>𝑔</m:t>
                                </m:r>
                              </m:sub>
                            </m:sSub>
                            <m:r>
                              <a:rPr lang="pt-BR" sz="1800" i="1">
                                <a:latin typeface="Cambria Math"/>
                              </a:rPr>
                              <m:t>−</m:t>
                            </m:r>
                            <m:sSub>
                              <m:sSubPr>
                                <m:ctrlPr>
                                  <a:rPr lang="pt-BR" sz="1800" i="1">
                                    <a:latin typeface="Cambria Math" panose="02040503050406030204" pitchFamily="18" charset="0"/>
                                  </a:rPr>
                                </m:ctrlPr>
                              </m:sSubPr>
                              <m:e>
                                <m:r>
                                  <a:rPr lang="pt-BR" sz="1800" i="1">
                                    <a:latin typeface="Cambria Math"/>
                                  </a:rPr>
                                  <m:t>𝑇</m:t>
                                </m:r>
                              </m:e>
                              <m:sub>
                                <m:r>
                                  <a:rPr lang="pt-BR" sz="1800" i="1">
                                    <a:latin typeface="Cambria Math"/>
                                  </a:rPr>
                                  <m:t>𝑎</m:t>
                                </m:r>
                              </m:sub>
                            </m:sSub>
                          </m:e>
                        </m:d>
                      </m:e>
                    </m:rad>
                  </m:oMath>
                </a14:m>
                <a:r>
                  <a:rPr lang="pt-BR" sz="1800" dirty="0"/>
                  <a:t> </a:t>
                </a:r>
                <a:r>
                  <a:rPr lang="pt-BR" sz="1800" dirty="0" smtClean="0"/>
                  <a:t>             </a:t>
                </a:r>
                <a:endParaRPr lang="pt-BR" sz="1800" b="1" dirty="0"/>
              </a:p>
              <a:p>
                <a:pPr marL="0" indent="0" algn="just">
                  <a:buNone/>
                </a:pPr>
                <a:endParaRPr lang="pt-BR" sz="1800" b="1" dirty="0" smtClean="0"/>
              </a:p>
              <a:p>
                <a:pPr marL="0" indent="0" algn="just">
                  <a:buNone/>
                </a:pPr>
                <a:r>
                  <a:rPr lang="pt-BR" sz="1100" dirty="0"/>
                  <a:t>Onde: </a:t>
                </a:r>
                <a:r>
                  <a:rPr lang="pt-BR" sz="1100" dirty="0" err="1"/>
                  <a:t>T</a:t>
                </a:r>
                <a:r>
                  <a:rPr lang="pt-BR" sz="1100" baseline="-25000" dirty="0" err="1"/>
                  <a:t>rm</a:t>
                </a:r>
                <a:r>
                  <a:rPr lang="pt-BR" sz="1100" dirty="0"/>
                  <a:t> = temperatura radiante média; </a:t>
                </a:r>
                <a:r>
                  <a:rPr lang="pt-BR" sz="1100" dirty="0" err="1"/>
                  <a:t>Tg</a:t>
                </a:r>
                <a:r>
                  <a:rPr lang="pt-BR" sz="1100" dirty="0"/>
                  <a:t> = temperatura de globo; </a:t>
                </a:r>
                <a14:m>
                  <m:oMath xmlns:m="http://schemas.openxmlformats.org/officeDocument/2006/math">
                    <m:sSub>
                      <m:sSubPr>
                        <m:ctrlPr>
                          <a:rPr lang="pt-BR" sz="1100" i="1">
                            <a:latin typeface="Cambria Math" panose="02040503050406030204" pitchFamily="18" charset="0"/>
                          </a:rPr>
                        </m:ctrlPr>
                      </m:sSubPr>
                      <m:e>
                        <m:r>
                          <a:rPr lang="pt-BR" sz="1100" i="1">
                            <a:latin typeface="Cambria Math"/>
                          </a:rPr>
                          <m:t>h</m:t>
                        </m:r>
                      </m:e>
                      <m:sub>
                        <m:r>
                          <a:rPr lang="pt-BR" sz="1100" i="1">
                            <a:latin typeface="Cambria Math"/>
                          </a:rPr>
                          <m:t>𝑐𝑔</m:t>
                        </m:r>
                      </m:sub>
                    </m:sSub>
                    <m:r>
                      <a:rPr lang="pt-BR" sz="1100">
                        <a:latin typeface="Cambria Math"/>
                      </a:rPr>
                      <m:t>=6,3</m:t>
                    </m:r>
                    <m:f>
                      <m:fPr>
                        <m:ctrlPr>
                          <a:rPr lang="pt-BR" sz="1100" i="1">
                            <a:latin typeface="Cambria Math" panose="02040503050406030204" pitchFamily="18" charset="0"/>
                          </a:rPr>
                        </m:ctrlPr>
                      </m:fPr>
                      <m:num>
                        <m:sSup>
                          <m:sSupPr>
                            <m:ctrlPr>
                              <a:rPr lang="pt-BR" sz="1100" i="1">
                                <a:latin typeface="Cambria Math" panose="02040503050406030204" pitchFamily="18" charset="0"/>
                              </a:rPr>
                            </m:ctrlPr>
                          </m:sSupPr>
                          <m:e>
                            <m:r>
                              <a:rPr lang="pt-BR" sz="1100" i="1">
                                <a:latin typeface="Cambria Math"/>
                              </a:rPr>
                              <m:t>𝑣</m:t>
                            </m:r>
                          </m:e>
                          <m:sup>
                            <m:r>
                              <a:rPr lang="pt-BR" sz="1100">
                                <a:latin typeface="Cambria Math"/>
                              </a:rPr>
                              <m:t>0,6</m:t>
                            </m:r>
                          </m:sup>
                        </m:sSup>
                      </m:num>
                      <m:den>
                        <m:sSup>
                          <m:sSupPr>
                            <m:ctrlPr>
                              <a:rPr lang="pt-BR" sz="1100" i="1">
                                <a:latin typeface="Cambria Math" panose="02040503050406030204" pitchFamily="18" charset="0"/>
                              </a:rPr>
                            </m:ctrlPr>
                          </m:sSupPr>
                          <m:e>
                            <m:r>
                              <a:rPr lang="pt-BR" sz="1100" i="1">
                                <a:latin typeface="Cambria Math"/>
                              </a:rPr>
                              <m:t>𝐷</m:t>
                            </m:r>
                          </m:e>
                          <m:sup>
                            <m:r>
                              <a:rPr lang="pt-BR" sz="1100">
                                <a:latin typeface="Cambria Math"/>
                              </a:rPr>
                              <m:t>0,4</m:t>
                            </m:r>
                          </m:sup>
                        </m:sSup>
                      </m:den>
                    </m:f>
                    <m:r>
                      <a:rPr lang="pt-BR" sz="1100">
                        <a:latin typeface="Cambria Math"/>
                      </a:rPr>
                      <m:t>  </m:t>
                    </m:r>
                  </m:oMath>
                </a14:m>
                <a:r>
                  <a:rPr lang="pt-BR" sz="1100" dirty="0"/>
                  <a:t> onde v é a velocidade do ar, D= diâmetro do globo;</a:t>
                </a:r>
                <a14:m>
                  <m:oMath xmlns:m="http://schemas.openxmlformats.org/officeDocument/2006/math">
                    <m:r>
                      <a:rPr lang="pt-BR" sz="1100">
                        <a:latin typeface="Cambria Math"/>
                      </a:rPr>
                      <m:t> </m:t>
                    </m:r>
                    <m:sSub>
                      <m:sSubPr>
                        <m:ctrlPr>
                          <a:rPr lang="pt-BR" sz="1100" i="1">
                            <a:latin typeface="Cambria Math" panose="02040503050406030204" pitchFamily="18" charset="0"/>
                          </a:rPr>
                        </m:ctrlPr>
                      </m:sSubPr>
                      <m:e>
                        <m:r>
                          <a:rPr lang="pt-BR" sz="1100" i="1">
                            <a:latin typeface="Cambria Math"/>
                          </a:rPr>
                          <m:t>𝜀</m:t>
                        </m:r>
                      </m:e>
                      <m:sub>
                        <m:r>
                          <a:rPr lang="pt-BR" sz="1100" i="1">
                            <a:latin typeface="Cambria Math"/>
                          </a:rPr>
                          <m:t>𝑔</m:t>
                        </m:r>
                      </m:sub>
                    </m:sSub>
                  </m:oMath>
                </a14:m>
                <a:r>
                  <a:rPr lang="pt-BR" sz="1100" dirty="0"/>
                  <a:t> = emissividade do globo negro (adimensional); </a:t>
                </a:r>
                <a14:m>
                  <m:oMath xmlns:m="http://schemas.openxmlformats.org/officeDocument/2006/math">
                    <m:r>
                      <a:rPr lang="pt-BR" sz="1100" i="1">
                        <a:latin typeface="Cambria Math"/>
                      </a:rPr>
                      <m:t>𝜎</m:t>
                    </m:r>
                  </m:oMath>
                </a14:m>
                <a:r>
                  <a:rPr lang="pt-BR" sz="1100" dirty="0"/>
                  <a:t> = constante de Stefan-</a:t>
                </a:r>
                <a:r>
                  <a:rPr lang="pt-BR" sz="1100" dirty="0" err="1"/>
                  <a:t>Boltzman</a:t>
                </a:r>
                <a:r>
                  <a:rPr lang="pt-BR" sz="1100" dirty="0"/>
                  <a:t> = 5,67x10</a:t>
                </a:r>
                <a:r>
                  <a:rPr lang="pt-BR" sz="1100" baseline="30000" dirty="0"/>
                  <a:t>-8</a:t>
                </a:r>
                <a:r>
                  <a:rPr lang="pt-BR" sz="1100" dirty="0"/>
                  <a:t> </a:t>
                </a:r>
                <a:r>
                  <a:rPr lang="pt-BR" sz="1100" dirty="0" smtClean="0"/>
                  <a:t>W/m</a:t>
                </a:r>
                <a:r>
                  <a:rPr lang="pt-BR" sz="1100" baseline="30000" dirty="0" smtClean="0"/>
                  <a:t>2</a:t>
                </a:r>
                <a:r>
                  <a:rPr lang="pt-BR" sz="1100" dirty="0" smtClean="0"/>
                  <a:t>.K</a:t>
                </a:r>
                <a:r>
                  <a:rPr lang="pt-BR" sz="1100" baseline="30000" dirty="0" smtClean="0"/>
                  <a:t>4</a:t>
                </a:r>
                <a:endParaRPr lang="pt-BR" sz="1100" dirty="0"/>
              </a:p>
              <a:p>
                <a:pPr marL="0" indent="0" algn="just">
                  <a:buNone/>
                </a:pPr>
                <a:endParaRPr lang="pt-BR" sz="1800" b="1" dirty="0"/>
              </a:p>
              <a:p>
                <a:pPr marL="0" indent="0" algn="just">
                  <a:buNone/>
                </a:pPr>
                <a:endParaRPr lang="pt-BR" sz="1800" b="1" dirty="0" smtClean="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a:p>
            </p:txBody>
          </p:sp>
        </mc:Choice>
        <mc:Fallback xmlns="">
          <p:sp>
            <p:nvSpPr>
              <p:cNvPr id="12" name="Espaço Reservado para Conteúdo 2"/>
              <p:cNvSpPr txBox="1">
                <a:spLocks noRot="1" noChangeAspect="1" noMove="1" noResize="1" noEditPoints="1" noAdjustHandles="1" noChangeArrowheads="1" noChangeShapeType="1" noTextEdit="1"/>
              </p:cNvSpPr>
              <p:nvPr/>
            </p:nvSpPr>
            <p:spPr>
              <a:xfrm>
                <a:off x="4752603" y="1260029"/>
                <a:ext cx="6048747" cy="5616624"/>
              </a:xfrm>
              <a:prstGeom prst="rect">
                <a:avLst/>
              </a:prstGeom>
              <a:blipFill rotWithShape="0">
                <a:blip r:embed="rId4"/>
                <a:stretch>
                  <a:fillRect l="-907" t="-1086" r="-806"/>
                </a:stretch>
              </a:blipFill>
            </p:spPr>
            <p:txBody>
              <a:bodyPr/>
              <a:lstStyle/>
              <a:p>
                <a:r>
                  <a:rPr lang="pt-BR">
                    <a:noFill/>
                  </a:rPr>
                  <a:t> </a:t>
                </a:r>
              </a:p>
            </p:txBody>
          </p:sp>
        </mc:Fallback>
      </mc:AlternateContent>
    </p:spTree>
    <p:extLst>
      <p:ext uri="{BB962C8B-B14F-4D97-AF65-F5344CB8AC3E}">
        <p14:creationId xmlns:p14="http://schemas.microsoft.com/office/powerpoint/2010/main" val="21230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 - desempenho dos estudantes</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683965"/>
            <a:ext cx="10549209" cy="59405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   </a:t>
            </a:r>
            <a:endParaRPr lang="pt-BR" sz="1800" b="1" dirty="0"/>
          </a:p>
          <a:p>
            <a:pPr algn="just"/>
            <a:r>
              <a:rPr lang="pt-BR" sz="2000" dirty="0"/>
              <a:t>Bateria de Provas de Raciocínio </a:t>
            </a:r>
            <a:r>
              <a:rPr lang="pt-BR" sz="2000" dirty="0" smtClean="0"/>
              <a:t>(BPR-5): </a:t>
            </a:r>
            <a:r>
              <a:rPr lang="pt-BR" sz="2000" dirty="0" smtClean="0"/>
              <a:t>instrumento </a:t>
            </a:r>
            <a:r>
              <a:rPr lang="pt-BR" sz="2000" dirty="0"/>
              <a:t>de avaliação das habilidades cognitivas que oferece estimativas do funcionamento cognitivo geral e das forças e fraquezas em cinco áreas específicas</a:t>
            </a:r>
            <a:r>
              <a:rPr lang="pt-BR" sz="2000" dirty="0" smtClean="0"/>
              <a:t>( </a:t>
            </a:r>
            <a:r>
              <a:rPr lang="pt-BR" sz="2000" dirty="0"/>
              <a:t>Almeida e </a:t>
            </a:r>
            <a:r>
              <a:rPr lang="pt-BR" sz="2000" dirty="0" err="1" smtClean="0"/>
              <a:t>Primi</a:t>
            </a:r>
            <a:r>
              <a:rPr lang="pt-BR" sz="2000" dirty="0" smtClean="0"/>
              <a:t>, 2004) </a:t>
            </a:r>
          </a:p>
          <a:p>
            <a:pPr algn="just"/>
            <a:endParaRPr lang="pt-BR" sz="2000" dirty="0" smtClean="0"/>
          </a:p>
          <a:p>
            <a:pPr algn="just"/>
            <a:r>
              <a:rPr lang="pt-BR" sz="2000" dirty="0"/>
              <a:t>Raciocínio Abstrato (RA), Raciocínio Verbal (RV), Raciocínio Espacial (RE), Raciocínio Numérico (RN) e Raciocínio Mecânico (RM)</a:t>
            </a:r>
          </a:p>
          <a:p>
            <a:pPr algn="just"/>
            <a:endParaRPr lang="pt-BR" sz="2000" dirty="0" smtClean="0"/>
          </a:p>
          <a:p>
            <a:pPr algn="just"/>
            <a:r>
              <a:rPr lang="pt-BR" sz="2000" dirty="0" smtClean="0"/>
              <a:t>Optou-se </a:t>
            </a:r>
            <a:r>
              <a:rPr lang="pt-BR" sz="2000" dirty="0"/>
              <a:t>por decompor a </a:t>
            </a:r>
            <a:r>
              <a:rPr lang="pt-BR" sz="2000" dirty="0" smtClean="0"/>
              <a:t>BPR-5 </a:t>
            </a:r>
            <a:r>
              <a:rPr lang="pt-BR" sz="2000" dirty="0"/>
              <a:t>e </a:t>
            </a:r>
            <a:r>
              <a:rPr lang="pt-BR" sz="2000" dirty="0" smtClean="0"/>
              <a:t>reorganizá-la </a:t>
            </a:r>
            <a:r>
              <a:rPr lang="pt-BR" sz="2000" dirty="0"/>
              <a:t>em 3 testes resumidos de mesmo nível de </a:t>
            </a:r>
            <a:r>
              <a:rPr lang="pt-BR" sz="2000" dirty="0" smtClean="0"/>
              <a:t>dificuldade e </a:t>
            </a:r>
            <a:r>
              <a:rPr lang="pt-BR" sz="2000" dirty="0"/>
              <a:t>os </a:t>
            </a:r>
            <a:r>
              <a:rPr lang="pt-BR" sz="2000" dirty="0" smtClean="0"/>
              <a:t>aplicaram aleatoriamente </a:t>
            </a:r>
            <a:r>
              <a:rPr lang="pt-BR" sz="2000" dirty="0"/>
              <a:t>aos alunos a cada dia do </a:t>
            </a:r>
            <a:r>
              <a:rPr lang="pt-BR" sz="2000" dirty="0" smtClean="0"/>
              <a:t>experimento (</a:t>
            </a:r>
            <a:r>
              <a:rPr lang="pt-BR" sz="2000" dirty="0"/>
              <a:t>plataforma </a:t>
            </a:r>
            <a:r>
              <a:rPr lang="pt-BR" sz="2000" dirty="0" smtClean="0"/>
              <a:t>Qualtrics.com)</a:t>
            </a:r>
          </a:p>
          <a:p>
            <a:pPr algn="just"/>
            <a:endParaRPr lang="pt-BR" sz="2000" b="1" dirty="0"/>
          </a:p>
          <a:p>
            <a:pPr algn="just"/>
            <a:r>
              <a:rPr lang="pt-BR" sz="2000" dirty="0" smtClean="0"/>
              <a:t>O </a:t>
            </a:r>
            <a:r>
              <a:rPr lang="pt-BR" sz="2000" dirty="0"/>
              <a:t>valor do número de acertos pôde variar de 0 a 20, visto que o teste de raciocínio total consistia no somatório das notas nos 5 </a:t>
            </a:r>
            <a:r>
              <a:rPr lang="pt-BR" sz="2000" dirty="0" err="1"/>
              <a:t>subtestes</a:t>
            </a:r>
            <a:r>
              <a:rPr lang="pt-BR" sz="2000" dirty="0"/>
              <a:t>, dos quais cada </a:t>
            </a:r>
            <a:r>
              <a:rPr lang="pt-BR" sz="2000" dirty="0" err="1"/>
              <a:t>subteste</a:t>
            </a:r>
            <a:r>
              <a:rPr lang="pt-BR" sz="2000" dirty="0"/>
              <a:t> era composto de 4 questões, sendo 1 o valor de cada </a:t>
            </a:r>
            <a:r>
              <a:rPr lang="pt-BR" sz="2000" dirty="0" smtClean="0"/>
              <a:t>questão</a:t>
            </a:r>
          </a:p>
          <a:p>
            <a:pPr algn="just"/>
            <a:endParaRPr lang="pt-BR" sz="2000" b="1" dirty="0"/>
          </a:p>
          <a:p>
            <a:pPr algn="just"/>
            <a:r>
              <a:rPr lang="pt-BR" sz="2000" dirty="0" smtClean="0"/>
              <a:t>O </a:t>
            </a:r>
            <a:r>
              <a:rPr lang="pt-BR" sz="2000" dirty="0"/>
              <a:t>desempenho pode ser classificado em 3 faixas: </a:t>
            </a:r>
            <a:r>
              <a:rPr lang="pt-BR" sz="2000" b="1" dirty="0"/>
              <a:t>capacidade abaixo da média </a:t>
            </a:r>
            <a:r>
              <a:rPr lang="pt-BR" sz="2000" dirty="0"/>
              <a:t>com resultados de </a:t>
            </a:r>
            <a:r>
              <a:rPr lang="pt-BR" sz="2000" b="1" dirty="0"/>
              <a:t>acertos até 25%</a:t>
            </a:r>
            <a:r>
              <a:rPr lang="pt-BR" sz="2000" dirty="0"/>
              <a:t>; </a:t>
            </a:r>
            <a:r>
              <a:rPr lang="pt-BR" sz="2000" b="1" dirty="0"/>
              <a:t>capacidade média </a:t>
            </a:r>
            <a:r>
              <a:rPr lang="pt-BR" sz="2000" dirty="0"/>
              <a:t>com resultado total de </a:t>
            </a:r>
            <a:r>
              <a:rPr lang="pt-BR" sz="2000" b="1" dirty="0"/>
              <a:t>acertos acima de 25% e até 75%</a:t>
            </a:r>
            <a:r>
              <a:rPr lang="pt-BR" sz="2000" dirty="0"/>
              <a:t>; capacidade </a:t>
            </a:r>
            <a:r>
              <a:rPr lang="pt-BR" sz="2000" b="1" dirty="0"/>
              <a:t>acima da média </a:t>
            </a:r>
            <a:r>
              <a:rPr lang="pt-BR" sz="2000" dirty="0"/>
              <a:t>com resultado de </a:t>
            </a:r>
            <a:r>
              <a:rPr lang="pt-BR" sz="2000" b="1" dirty="0"/>
              <a:t>acertos superior a 75</a:t>
            </a:r>
            <a:r>
              <a:rPr lang="pt-BR" sz="2000" b="1" dirty="0" smtClean="0"/>
              <a:t>% </a:t>
            </a:r>
            <a:r>
              <a:rPr lang="pt-BR" sz="2000" dirty="0" smtClean="0"/>
              <a:t>(</a:t>
            </a:r>
            <a:r>
              <a:rPr lang="pt-BR" sz="2000" dirty="0"/>
              <a:t>Almeida e </a:t>
            </a:r>
            <a:r>
              <a:rPr lang="pt-BR" sz="2000" dirty="0" err="1"/>
              <a:t>Primi</a:t>
            </a:r>
            <a:r>
              <a:rPr lang="pt-BR" sz="2000" dirty="0"/>
              <a:t> </a:t>
            </a:r>
            <a:r>
              <a:rPr lang="pt-BR" sz="2000" dirty="0" smtClean="0"/>
              <a:t>,2004</a:t>
            </a:r>
            <a:r>
              <a:rPr lang="pt-BR" sz="2000" dirty="0"/>
              <a:t>) </a:t>
            </a:r>
            <a:endParaRPr lang="pt-BR" sz="2000" b="1" dirty="0"/>
          </a:p>
          <a:p>
            <a:pPr algn="just"/>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p:txBody>
      </p:sp>
    </p:spTree>
    <p:extLst>
      <p:ext uri="{BB962C8B-B14F-4D97-AF65-F5344CB8AC3E}">
        <p14:creationId xmlns:p14="http://schemas.microsoft.com/office/powerpoint/2010/main" val="311361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16024"/>
            <a:ext cx="10801350" cy="683965"/>
          </a:xfrm>
        </p:spPr>
        <p:txBody>
          <a:bodyPr>
            <a:normAutofit fontScale="90000"/>
          </a:bodyPr>
          <a:lstStyle/>
          <a:p>
            <a:r>
              <a:rPr lang="pt-BR" dirty="0" smtClean="0"/>
              <a:t>Metodologia - </a:t>
            </a:r>
            <a:r>
              <a:rPr lang="pt-BR" dirty="0"/>
              <a:t>ELEMENTOS ARQUITETÔNICOS</a:t>
            </a:r>
            <a:br>
              <a:rPr lang="pt-BR" dirty="0"/>
            </a:br>
            <a:endParaRPr lang="pt-BR" dirty="0"/>
          </a:p>
        </p:txBody>
      </p:sp>
      <p:sp>
        <p:nvSpPr>
          <p:cNvPr id="6" name="Espaço Reservado para Conteúdo 2"/>
          <p:cNvSpPr txBox="1">
            <a:spLocks/>
          </p:cNvSpPr>
          <p:nvPr/>
        </p:nvSpPr>
        <p:spPr>
          <a:xfrm>
            <a:off x="108050" y="899987"/>
            <a:ext cx="10405193" cy="62646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8"/>
            <a:ext cx="10549209" cy="59405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 </a:t>
            </a:r>
            <a:r>
              <a:rPr lang="pt-BR" sz="1800" b="1" dirty="0" smtClean="0"/>
              <a:t>- Recomendações segundo Roriz (1996):</a:t>
            </a:r>
          </a:p>
          <a:p>
            <a:pPr marL="0" indent="0" algn="just">
              <a:buNone/>
            </a:pPr>
            <a:endParaRPr lang="pt-BR" sz="1800" b="1" dirty="0"/>
          </a:p>
          <a:p>
            <a:pPr marL="0" indent="0" algn="just">
              <a:buNone/>
            </a:pPr>
            <a:endParaRPr lang="pt-BR" sz="1800" b="1" dirty="0" smtClean="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a:p>
            <a:pPr marL="0" indent="0" algn="just">
              <a:buNone/>
            </a:pPr>
            <a:endParaRPr lang="pt-BR" sz="1800" b="1" dirty="0" smtClean="0"/>
          </a:p>
          <a:p>
            <a:pPr marL="0" indent="0" algn="just">
              <a:buNone/>
            </a:pPr>
            <a:endParaRPr lang="pt-BR" sz="1800" b="1" dirty="0"/>
          </a:p>
        </p:txBody>
      </p:sp>
      <mc:AlternateContent xmlns:mc="http://schemas.openxmlformats.org/markup-compatibility/2006" xmlns:a14="http://schemas.microsoft.com/office/drawing/2010/main">
        <mc:Choice Requires="a14">
          <p:graphicFrame>
            <p:nvGraphicFramePr>
              <p:cNvPr id="3" name="Tabela 2"/>
              <p:cNvGraphicFramePr>
                <a:graphicFrameLocks noGrp="1"/>
              </p:cNvGraphicFramePr>
              <p:nvPr>
                <p:extLst>
                  <p:ext uri="{D42A27DB-BD31-4B8C-83A1-F6EECF244321}">
                    <p14:modId xmlns:p14="http://schemas.microsoft.com/office/powerpoint/2010/main" val="4132301363"/>
                  </p:ext>
                </p:extLst>
              </p:nvPr>
            </p:nvGraphicFramePr>
            <p:xfrm>
              <a:off x="108050" y="1404046"/>
              <a:ext cx="10405193" cy="4814862"/>
            </p:xfrm>
            <a:graphic>
              <a:graphicData uri="http://schemas.openxmlformats.org/drawingml/2006/table">
                <a:tbl>
                  <a:tblPr firstRow="1" firstCol="1" bandRow="1">
                    <a:tableStyleId>{5C22544A-7EE6-4342-B048-85BDC9FD1C3A}</a:tableStyleId>
                  </a:tblPr>
                  <a:tblGrid>
                    <a:gridCol w="1332185"/>
                    <a:gridCol w="9073008"/>
                  </a:tblGrid>
                  <a:tr h="705775">
                    <a:tc>
                      <a:txBody>
                        <a:bodyPr/>
                        <a:lstStyle/>
                        <a:p>
                          <a:pPr algn="ctr">
                            <a:lnSpc>
                              <a:spcPct val="107000"/>
                            </a:lnSpc>
                            <a:spcAft>
                              <a:spcPts val="0"/>
                            </a:spcAft>
                          </a:pPr>
                          <a:r>
                            <a:rPr lang="pt-BR" sz="1400" dirty="0">
                              <a:effectLst/>
                              <a:latin typeface="+mj-lt"/>
                              <a:cs typeface="Arial" panose="020B0604020202020204" pitchFamily="34" charset="0"/>
                            </a:rPr>
                            <a:t>Implantação</a:t>
                          </a:r>
                        </a:p>
                        <a:p>
                          <a:pPr algn="ctr">
                            <a:lnSpc>
                              <a:spcPct val="107000"/>
                            </a:lnSpc>
                            <a:spcAft>
                              <a:spcPts val="0"/>
                            </a:spcAft>
                          </a:pPr>
                          <a:r>
                            <a:rPr lang="pt-BR" sz="1400" dirty="0">
                              <a:effectLst/>
                              <a:latin typeface="+mj-lt"/>
                              <a:cs typeface="Arial" panose="020B0604020202020204" pitchFamily="34" charset="0"/>
                            </a:rPr>
                            <a:t> </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b="0" dirty="0">
                              <a:solidFill>
                                <a:schemeClr val="tx1"/>
                              </a:solidFill>
                              <a:effectLst/>
                              <a:latin typeface="+mj-lt"/>
                              <a:cs typeface="Arial" panose="020B0604020202020204" pitchFamily="34" charset="0"/>
                            </a:rPr>
                            <a:t>As edificações devem ser alongadas, com as fachadas maiores voltadas para Norte e Sul para reduzir as cargas térmicas devidas à radiação solar. Pode haver um ligeiro desvio nessa orientação para facilitar a captação das brisas dominantes nos meses mais úmidos ou para permitir um aquecimento por ação solar durante o período mais frio.</a:t>
                          </a:r>
                          <a:endParaRPr lang="pt-BR" sz="14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chemeClr val="accent1">
                            <a:tint val="20000"/>
                          </a:schemeClr>
                        </a:solidFill>
                      </a:tcPr>
                    </a:tc>
                  </a:tr>
                  <a:tr h="643212">
                    <a:tc>
                      <a:txBody>
                        <a:bodyPr/>
                        <a:lstStyle/>
                        <a:p>
                          <a:pPr algn="ctr">
                            <a:lnSpc>
                              <a:spcPct val="107000"/>
                            </a:lnSpc>
                            <a:spcAft>
                              <a:spcPts val="0"/>
                            </a:spcAft>
                          </a:pPr>
                          <a:r>
                            <a:rPr lang="pt-BR" sz="1400" dirty="0">
                              <a:effectLst/>
                              <a:latin typeface="+mj-lt"/>
                              <a:cs typeface="Arial" panose="020B0604020202020204" pitchFamily="34" charset="0"/>
                            </a:rPr>
                            <a:t>Espaçamentos entre as edificações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Deverão ser acentuadas as distâncias entre edificações, para permitir a passagem livre das brisas. De modo geral, para serem realmente eficientes, essas distâncias devem ser, no mínimo, cinco vezes maiores que as alturas dos edifícios. Nesse mesmo sentido, edifícios sobre pilotis também podem contribuir.</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416154">
                    <a:tc>
                      <a:txBody>
                        <a:bodyPr/>
                        <a:lstStyle/>
                        <a:p>
                          <a:pPr algn="ctr">
                            <a:lnSpc>
                              <a:spcPct val="107000"/>
                            </a:lnSpc>
                            <a:spcAft>
                              <a:spcPts val="0"/>
                            </a:spcAft>
                          </a:pPr>
                          <a:r>
                            <a:rPr lang="pt-BR" sz="1400">
                              <a:effectLst/>
                              <a:latin typeface="+mj-lt"/>
                              <a:cs typeface="Arial" panose="020B0604020202020204" pitchFamily="34" charset="0"/>
                            </a:rPr>
                            <a:t>Ventilação</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Os projetos devem otimizar a ventilação cruzada. Para tanto, é preferível que as habitações, ou seus aposentos, sejam dispostos em "filas simples" ao longo dos edifícios.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428105">
                    <a:tc>
                      <a:txBody>
                        <a:bodyPr/>
                        <a:lstStyle/>
                        <a:p>
                          <a:pPr algn="ctr">
                            <a:lnSpc>
                              <a:spcPct val="107000"/>
                            </a:lnSpc>
                            <a:spcAft>
                              <a:spcPts val="0"/>
                            </a:spcAft>
                          </a:pPr>
                          <a:r>
                            <a:rPr lang="pt-BR" sz="1400">
                              <a:effectLst/>
                              <a:latin typeface="+mj-lt"/>
                              <a:cs typeface="Arial" panose="020B0604020202020204" pitchFamily="34" charset="0"/>
                            </a:rPr>
                            <a:t>Tamanho das aberturas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As aberturas devem ser grandes, ocupando entre 40 e 80% das fachadas Norte e Sul e permitindo que a ventilação atravesse os ambientes ao nível dos corpos dos ocupantes.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629855">
                    <a:tc>
                      <a:txBody>
                        <a:bodyPr/>
                        <a:lstStyle/>
                        <a:p>
                          <a:pPr algn="ctr">
                            <a:lnSpc>
                              <a:spcPct val="107000"/>
                            </a:lnSpc>
                            <a:spcAft>
                              <a:spcPts val="0"/>
                            </a:spcAft>
                          </a:pPr>
                          <a:r>
                            <a:rPr lang="pt-BR" sz="1400">
                              <a:effectLst/>
                              <a:latin typeface="+mj-lt"/>
                              <a:cs typeface="Arial" panose="020B0604020202020204" pitchFamily="34" charset="0"/>
                            </a:rPr>
                            <a:t>Posição das aberturas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Nas fachadas Norte e Sul, permitindo que a ventilação atravesse os ambientes ao nível dos corpos dos ocupantes. Para otimizar a velocidade do ar no interior dos ambientes, as aberturas de saída devem ser ligeiramente maiores e mais altas que as de entrada.</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428105">
                    <a:tc>
                      <a:txBody>
                        <a:bodyPr/>
                        <a:lstStyle/>
                        <a:p>
                          <a:pPr algn="ctr">
                            <a:lnSpc>
                              <a:spcPct val="107000"/>
                            </a:lnSpc>
                            <a:spcAft>
                              <a:spcPts val="0"/>
                            </a:spcAft>
                          </a:pPr>
                          <a:r>
                            <a:rPr lang="pt-BR" sz="1400">
                              <a:effectLst/>
                              <a:latin typeface="+mj-lt"/>
                              <a:cs typeface="Arial" panose="020B0604020202020204" pitchFamily="34" charset="0"/>
                            </a:rPr>
                            <a:t>Proteção das aberturas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Os ambientes deverão ser protegidos contra a radiação solar direta; proteger cuidadosamente as aberturas contra as chuvas.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642649">
                    <a:tc>
                      <a:txBody>
                        <a:bodyPr/>
                        <a:lstStyle/>
                        <a:p>
                          <a:pPr algn="ctr">
                            <a:lnSpc>
                              <a:spcPct val="107000"/>
                            </a:lnSpc>
                            <a:spcAft>
                              <a:spcPts val="0"/>
                            </a:spcAft>
                          </a:pPr>
                          <a:r>
                            <a:rPr lang="pt-BR" sz="1400">
                              <a:effectLst/>
                              <a:latin typeface="+mj-lt"/>
                              <a:cs typeface="Arial" panose="020B0604020202020204" pitchFamily="34" charset="0"/>
                            </a:rPr>
                            <a:t>Paredes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Paredes leves (pouca inércia térmica) e com superfícies externas de cores claras para refletirem a radiação solar: Transmitância Térmica (U) ≤ a 2,8 W/m²°C; Retardamento (</a:t>
                          </a:r>
                          <a14:m>
                            <m:oMath xmlns:m="http://schemas.openxmlformats.org/officeDocument/2006/math">
                              <m:r>
                                <a:rPr lang="pt-BR" sz="1400">
                                  <a:effectLst/>
                                  <a:latin typeface="Cambria Math"/>
                                </a:rPr>
                                <m:t>𝜑</m:t>
                              </m:r>
                              <m:r>
                                <a:rPr lang="pt-BR" sz="1400">
                                  <a:effectLst/>
                                  <a:latin typeface="Cambria Math"/>
                                </a:rPr>
                                <m:t>)</m:t>
                              </m:r>
                            </m:oMath>
                          </a14:m>
                          <a:r>
                            <a:rPr lang="pt-BR" sz="1400" dirty="0">
                              <a:effectLst/>
                              <a:latin typeface="+mj-lt"/>
                              <a:cs typeface="Arial" panose="020B0604020202020204" pitchFamily="34" charset="0"/>
                            </a:rPr>
                            <a:t> ≤ 3 horas e Fator de Calor Solar (</a:t>
                          </a:r>
                          <a:r>
                            <a:rPr lang="pt-BR" sz="1400" dirty="0" err="1">
                              <a:effectLst/>
                              <a:latin typeface="+mj-lt"/>
                              <a:cs typeface="Arial" panose="020B0604020202020204" pitchFamily="34" charset="0"/>
                            </a:rPr>
                            <a:t>F</a:t>
                          </a:r>
                          <a:r>
                            <a:rPr lang="pt-BR" sz="1400" baseline="-25000" dirty="0" err="1">
                              <a:effectLst/>
                              <a:latin typeface="+mj-lt"/>
                              <a:cs typeface="Arial" panose="020B0604020202020204" pitchFamily="34" charset="0"/>
                            </a:rPr>
                            <a:t>so</a:t>
                          </a:r>
                          <a:r>
                            <a:rPr lang="pt-BR" sz="1400" dirty="0">
                              <a:effectLst/>
                              <a:latin typeface="+mj-lt"/>
                              <a:cs typeface="Arial" panose="020B0604020202020204" pitchFamily="34" charset="0"/>
                            </a:rPr>
                            <a:t>) ≤ a 4%. Considerando:  </a:t>
                          </a:r>
                          <a:r>
                            <a:rPr lang="pt-BR" sz="1400" dirty="0" err="1">
                              <a:effectLst/>
                              <a:latin typeface="+mj-lt"/>
                              <a:cs typeface="Arial" panose="020B0604020202020204" pitchFamily="34" charset="0"/>
                            </a:rPr>
                            <a:t>F</a:t>
                          </a:r>
                          <a:r>
                            <a:rPr lang="pt-BR" sz="1400" baseline="-25000" dirty="0" err="1">
                              <a:effectLst/>
                              <a:latin typeface="+mj-lt"/>
                              <a:cs typeface="Arial" panose="020B0604020202020204" pitchFamily="34" charset="0"/>
                            </a:rPr>
                            <a:t>so</a:t>
                          </a:r>
                          <a:r>
                            <a:rPr lang="pt-BR" sz="1400" dirty="0">
                              <a:effectLst/>
                              <a:latin typeface="+mj-lt"/>
                              <a:cs typeface="Arial" panose="020B0604020202020204" pitchFamily="34" charset="0"/>
                            </a:rPr>
                            <a:t>=4.U.α, sendo U, transmitância térmica e α, </a:t>
                          </a:r>
                          <a:r>
                            <a:rPr lang="pt-BR" sz="1400" dirty="0" err="1">
                              <a:effectLst/>
                              <a:latin typeface="+mj-lt"/>
                              <a:cs typeface="Arial" panose="020B0604020202020204" pitchFamily="34" charset="0"/>
                            </a:rPr>
                            <a:t>absortância</a:t>
                          </a:r>
                          <a:r>
                            <a:rPr lang="pt-BR" sz="1400" dirty="0">
                              <a:effectLst/>
                              <a:latin typeface="+mj-lt"/>
                              <a:cs typeface="Arial" panose="020B0604020202020204" pitchFamily="34" charset="0"/>
                            </a:rPr>
                            <a:t> à radiação solar.</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642649">
                    <a:tc>
                      <a:txBody>
                        <a:bodyPr/>
                        <a:lstStyle/>
                        <a:p>
                          <a:pPr algn="ctr">
                            <a:lnSpc>
                              <a:spcPct val="107000"/>
                            </a:lnSpc>
                            <a:spcAft>
                              <a:spcPts val="0"/>
                            </a:spcAft>
                          </a:pPr>
                          <a:r>
                            <a:rPr lang="pt-BR" sz="1400">
                              <a:effectLst/>
                              <a:latin typeface="+mj-lt"/>
                              <a:cs typeface="Arial" panose="020B0604020202020204" pitchFamily="34" charset="0"/>
                            </a:rPr>
                            <a:t>Coberturas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As coberturas devem ser leves, mas deverão apresentar maior resistência térmica. Este maior isolamento será especialmente importante para evitar que a face inferior da cobertura (forro) se aqueça excessivamente. Adotar Transmitância Térmica (U) ≤ a 0,85 W/m².ºC, Retardamento ≤ 3 horas e (</a:t>
                          </a:r>
                          <a:r>
                            <a:rPr lang="pt-BR" sz="1400" dirty="0" err="1">
                              <a:effectLst/>
                              <a:latin typeface="+mj-lt"/>
                              <a:cs typeface="Arial" panose="020B0604020202020204" pitchFamily="34" charset="0"/>
                            </a:rPr>
                            <a:t>F</a:t>
                          </a:r>
                          <a:r>
                            <a:rPr lang="pt-BR" sz="1400" baseline="-25000" dirty="0" err="1">
                              <a:effectLst/>
                              <a:latin typeface="+mj-lt"/>
                              <a:cs typeface="Arial" panose="020B0604020202020204" pitchFamily="34" charset="0"/>
                            </a:rPr>
                            <a:t>so</a:t>
                          </a:r>
                          <a:r>
                            <a:rPr lang="pt-BR" sz="1400" dirty="0">
                              <a:effectLst/>
                              <a:latin typeface="+mj-lt"/>
                              <a:cs typeface="Arial" panose="020B0604020202020204" pitchFamily="34" charset="0"/>
                            </a:rPr>
                            <a:t>) ≤ a 3%.</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bl>
              </a:graphicData>
            </a:graphic>
          </p:graphicFrame>
        </mc:Choice>
        <mc:Fallback xmlns="">
          <p:graphicFrame>
            <p:nvGraphicFramePr>
              <p:cNvPr id="3" name="Tabela 2"/>
              <p:cNvGraphicFramePr>
                <a:graphicFrameLocks noGrp="1"/>
              </p:cNvGraphicFramePr>
              <p:nvPr>
                <p:extLst>
                  <p:ext uri="{D42A27DB-BD31-4B8C-83A1-F6EECF244321}">
                    <p14:modId xmlns:p14="http://schemas.microsoft.com/office/powerpoint/2010/main" val="4132301363"/>
                  </p:ext>
                </p:extLst>
              </p:nvPr>
            </p:nvGraphicFramePr>
            <p:xfrm>
              <a:off x="108050" y="1404046"/>
              <a:ext cx="10405193" cy="4744186"/>
            </p:xfrm>
            <a:graphic>
              <a:graphicData uri="http://schemas.openxmlformats.org/drawingml/2006/table">
                <a:tbl>
                  <a:tblPr firstRow="1" firstCol="1" bandRow="1">
                    <a:tableStyleId>{5C22544A-7EE6-4342-B048-85BDC9FD1C3A}</a:tableStyleId>
                  </a:tblPr>
                  <a:tblGrid>
                    <a:gridCol w="1332185"/>
                    <a:gridCol w="9073008"/>
                  </a:tblGrid>
                  <a:tr h="705775">
                    <a:tc>
                      <a:txBody>
                        <a:bodyPr/>
                        <a:lstStyle/>
                        <a:p>
                          <a:pPr algn="ctr">
                            <a:lnSpc>
                              <a:spcPct val="107000"/>
                            </a:lnSpc>
                            <a:spcAft>
                              <a:spcPts val="0"/>
                            </a:spcAft>
                          </a:pPr>
                          <a:r>
                            <a:rPr lang="pt-BR" sz="1400" dirty="0">
                              <a:effectLst/>
                              <a:latin typeface="+mj-lt"/>
                              <a:cs typeface="Arial" panose="020B0604020202020204" pitchFamily="34" charset="0"/>
                            </a:rPr>
                            <a:t>Implantação</a:t>
                          </a:r>
                        </a:p>
                        <a:p>
                          <a:pPr algn="ctr">
                            <a:lnSpc>
                              <a:spcPct val="107000"/>
                            </a:lnSpc>
                            <a:spcAft>
                              <a:spcPts val="0"/>
                            </a:spcAft>
                          </a:pPr>
                          <a:r>
                            <a:rPr lang="pt-BR" sz="1400" dirty="0">
                              <a:effectLst/>
                              <a:latin typeface="+mj-lt"/>
                              <a:cs typeface="Arial" panose="020B0604020202020204" pitchFamily="34" charset="0"/>
                            </a:rPr>
                            <a:t> </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b="0" dirty="0">
                              <a:solidFill>
                                <a:schemeClr val="tx1"/>
                              </a:solidFill>
                              <a:effectLst/>
                              <a:latin typeface="+mj-lt"/>
                              <a:cs typeface="Arial" panose="020B0604020202020204" pitchFamily="34" charset="0"/>
                            </a:rPr>
                            <a:t>As edificações devem ser alongadas, com as fachadas maiores voltadas para Norte e Sul para reduzir as cargas térmicas devidas à radiação solar. Pode haver um ligeiro desvio nessa orientação para facilitar a captação das brisas dominantes nos meses mais úmidos ou para permitir um aquecimento por ação solar durante o período mais frio.</a:t>
                          </a:r>
                          <a:endParaRPr lang="pt-BR" sz="1400" b="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chemeClr val="accent1">
                            <a:tint val="20000"/>
                          </a:schemeClr>
                        </a:solidFill>
                      </a:tcPr>
                    </a:tc>
                  </a:tr>
                  <a:tr h="674751">
                    <a:tc>
                      <a:txBody>
                        <a:bodyPr/>
                        <a:lstStyle/>
                        <a:p>
                          <a:pPr algn="ctr">
                            <a:lnSpc>
                              <a:spcPct val="107000"/>
                            </a:lnSpc>
                            <a:spcAft>
                              <a:spcPts val="0"/>
                            </a:spcAft>
                          </a:pPr>
                          <a:r>
                            <a:rPr lang="pt-BR" sz="1400" dirty="0">
                              <a:effectLst/>
                              <a:latin typeface="+mj-lt"/>
                              <a:cs typeface="Arial" panose="020B0604020202020204" pitchFamily="34" charset="0"/>
                            </a:rPr>
                            <a:t>Espaçamentos entre as edificações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Deverão ser acentuadas as distâncias entre edificações, para permitir a passagem livre das brisas. De modo geral, para serem realmente eficientes, essas distâncias devem ser, no mínimo, cinco vezes maiores que as alturas dos edifícios. Nesse mesmo sentido, edifícios sobre pilotis também podem contribuir.</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446469">
                    <a:tc>
                      <a:txBody>
                        <a:bodyPr/>
                        <a:lstStyle/>
                        <a:p>
                          <a:pPr algn="ctr">
                            <a:lnSpc>
                              <a:spcPct val="107000"/>
                            </a:lnSpc>
                            <a:spcAft>
                              <a:spcPts val="0"/>
                            </a:spcAft>
                          </a:pPr>
                          <a:r>
                            <a:rPr lang="pt-BR" sz="1400">
                              <a:effectLst/>
                              <a:latin typeface="+mj-lt"/>
                              <a:cs typeface="Arial" panose="020B0604020202020204" pitchFamily="34" charset="0"/>
                            </a:rPr>
                            <a:t>Ventilação</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Os projetos devem otimizar a ventilação cruzada. Para tanto, é preferível que as habitações, ou seus aposentos, sejam dispostos em "filas simples" ao longo dos edifícios.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446469">
                    <a:tc>
                      <a:txBody>
                        <a:bodyPr/>
                        <a:lstStyle/>
                        <a:p>
                          <a:pPr algn="ctr">
                            <a:lnSpc>
                              <a:spcPct val="107000"/>
                            </a:lnSpc>
                            <a:spcAft>
                              <a:spcPts val="0"/>
                            </a:spcAft>
                          </a:pPr>
                          <a:r>
                            <a:rPr lang="pt-BR" sz="1400">
                              <a:effectLst/>
                              <a:latin typeface="+mj-lt"/>
                              <a:cs typeface="Arial" panose="020B0604020202020204" pitchFamily="34" charset="0"/>
                            </a:rPr>
                            <a:t>Tamanho das aberturas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As aberturas devem ser grandes, ocupando entre 40 e 80% das fachadas Norte e Sul e permitindo que a ventilação atravesse os ambientes ao nível dos corpos dos ocupantes.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674751">
                    <a:tc>
                      <a:txBody>
                        <a:bodyPr/>
                        <a:lstStyle/>
                        <a:p>
                          <a:pPr algn="ctr">
                            <a:lnSpc>
                              <a:spcPct val="107000"/>
                            </a:lnSpc>
                            <a:spcAft>
                              <a:spcPts val="0"/>
                            </a:spcAft>
                          </a:pPr>
                          <a:r>
                            <a:rPr lang="pt-BR" sz="1400">
                              <a:effectLst/>
                              <a:latin typeface="+mj-lt"/>
                              <a:cs typeface="Arial" panose="020B0604020202020204" pitchFamily="34" charset="0"/>
                            </a:rPr>
                            <a:t>Posição das aberturas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Nas fachadas Norte e Sul, permitindo que a ventilação atravesse os ambientes ao nível dos corpos dos ocupantes. Para otimizar a velocidade do ar no interior dos ambientes, as aberturas de saída devem ser ligeiramente maiores e mais altas que as de entrada.</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446469">
                    <a:tc>
                      <a:txBody>
                        <a:bodyPr/>
                        <a:lstStyle/>
                        <a:p>
                          <a:pPr algn="ctr">
                            <a:lnSpc>
                              <a:spcPct val="107000"/>
                            </a:lnSpc>
                            <a:spcAft>
                              <a:spcPts val="0"/>
                            </a:spcAft>
                          </a:pPr>
                          <a:r>
                            <a:rPr lang="pt-BR" sz="1400">
                              <a:effectLst/>
                              <a:latin typeface="+mj-lt"/>
                              <a:cs typeface="Arial" panose="020B0604020202020204" pitchFamily="34" charset="0"/>
                            </a:rPr>
                            <a:t>Proteção das aberturas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Os ambientes deverão ser protegidos contra a radiação solar direta; proteger cuidadosamente as aberturas contra as chuvas.</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r h="674751">
                    <a:tc>
                      <a:txBody>
                        <a:bodyPr/>
                        <a:lstStyle/>
                        <a:p>
                          <a:pPr algn="ctr">
                            <a:lnSpc>
                              <a:spcPct val="107000"/>
                            </a:lnSpc>
                            <a:spcAft>
                              <a:spcPts val="0"/>
                            </a:spcAft>
                          </a:pPr>
                          <a:r>
                            <a:rPr lang="pt-BR" sz="1400">
                              <a:effectLst/>
                              <a:latin typeface="+mj-lt"/>
                              <a:cs typeface="Arial" panose="020B0604020202020204" pitchFamily="34" charset="0"/>
                            </a:rPr>
                            <a:t>Paredes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endParaRPr lang="pt-BR"/>
                        </a:p>
                      </a:txBody>
                      <a:tcPr marL="68580" marR="68580" marT="0" marB="0" anchor="ctr">
                        <a:blipFill rotWithShape="0">
                          <a:blip r:embed="rId2"/>
                          <a:stretch>
                            <a:fillRect l="-14775" t="-506306" r="-269" b="-116216"/>
                          </a:stretch>
                        </a:blipFill>
                      </a:tcPr>
                    </a:tc>
                  </a:tr>
                  <a:tr h="674751">
                    <a:tc>
                      <a:txBody>
                        <a:bodyPr/>
                        <a:lstStyle/>
                        <a:p>
                          <a:pPr algn="ctr">
                            <a:lnSpc>
                              <a:spcPct val="107000"/>
                            </a:lnSpc>
                            <a:spcAft>
                              <a:spcPts val="0"/>
                            </a:spcAft>
                          </a:pPr>
                          <a:r>
                            <a:rPr lang="pt-BR" sz="1400">
                              <a:effectLst/>
                              <a:latin typeface="+mj-lt"/>
                              <a:cs typeface="Arial" panose="020B0604020202020204" pitchFamily="34" charset="0"/>
                            </a:rPr>
                            <a:t>Coberturas</a:t>
                          </a:r>
                          <a:endParaRPr lang="pt-BR" sz="14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pt-BR" sz="1400" dirty="0">
                              <a:effectLst/>
                              <a:latin typeface="+mj-lt"/>
                              <a:cs typeface="Arial" panose="020B0604020202020204" pitchFamily="34" charset="0"/>
                            </a:rPr>
                            <a:t>As coberturas devem ser leves, mas deverão apresentar maior resistência térmica. Este maior isolamento será especialmente importante para evitar que a face inferior da cobertura (forro) se aqueça excessivamente. Adotar Transmitância Térmica (U) ≤ a 0,85 W/m².ºC, Retardamento ≤ 3 horas e (</a:t>
                          </a:r>
                          <a:r>
                            <a:rPr lang="pt-BR" sz="1400" dirty="0" err="1">
                              <a:effectLst/>
                              <a:latin typeface="+mj-lt"/>
                              <a:cs typeface="Arial" panose="020B0604020202020204" pitchFamily="34" charset="0"/>
                            </a:rPr>
                            <a:t>F</a:t>
                          </a:r>
                          <a:r>
                            <a:rPr lang="pt-BR" sz="1400" baseline="-25000" dirty="0" err="1">
                              <a:effectLst/>
                              <a:latin typeface="+mj-lt"/>
                              <a:cs typeface="Arial" panose="020B0604020202020204" pitchFamily="34" charset="0"/>
                            </a:rPr>
                            <a:t>so</a:t>
                          </a:r>
                          <a:r>
                            <a:rPr lang="pt-BR" sz="1400" dirty="0">
                              <a:effectLst/>
                              <a:latin typeface="+mj-lt"/>
                              <a:cs typeface="Arial" panose="020B0604020202020204" pitchFamily="34" charset="0"/>
                            </a:rPr>
                            <a:t>) ≤ a 3%.</a:t>
                          </a:r>
                          <a:endParaRPr lang="pt-BR" sz="1400" dirty="0">
                            <a:effectLst/>
                            <a:latin typeface="+mj-lt"/>
                            <a:ea typeface="Calibri" panose="020F0502020204030204" pitchFamily="34" charset="0"/>
                            <a:cs typeface="Arial" panose="020B0604020202020204" pitchFamily="34" charset="0"/>
                          </a:endParaRPr>
                        </a:p>
                      </a:txBody>
                      <a:tcPr marL="68580" marR="68580" marT="0" marB="0" anchor="ctr"/>
                    </a:tc>
                  </a:tr>
                </a:tbl>
              </a:graphicData>
            </a:graphic>
          </p:graphicFrame>
        </mc:Fallback>
      </mc:AlternateContent>
      <p:sp>
        <p:nvSpPr>
          <p:cNvPr id="4" name="Retângulo 3"/>
          <p:cNvSpPr/>
          <p:nvPr/>
        </p:nvSpPr>
        <p:spPr>
          <a:xfrm>
            <a:off x="108050" y="6230322"/>
            <a:ext cx="10549209" cy="584775"/>
          </a:xfrm>
          <a:prstGeom prst="rect">
            <a:avLst/>
          </a:prstGeom>
        </p:spPr>
        <p:txBody>
          <a:bodyPr wrap="square">
            <a:spAutoFit/>
          </a:bodyPr>
          <a:lstStyle/>
          <a:p>
            <a:r>
              <a:rPr lang="pt-BR" sz="1600" b="1" dirty="0" smtClean="0">
                <a:solidFill>
                  <a:srgbClr val="000000"/>
                </a:solidFill>
                <a:latin typeface="+mj-lt"/>
                <a:ea typeface="Times New Roman" panose="02020603050405020304" pitchFamily="18" charset="0"/>
              </a:rPr>
              <a:t>Para </a:t>
            </a:r>
            <a:r>
              <a:rPr lang="pt-BR" sz="1600" b="1" dirty="0">
                <a:solidFill>
                  <a:srgbClr val="000000"/>
                </a:solidFill>
                <a:latin typeface="+mj-lt"/>
                <a:ea typeface="Times New Roman" panose="02020603050405020304" pitchFamily="18" charset="0"/>
              </a:rPr>
              <a:t>a obtenção dos dados relativos às vedações </a:t>
            </a:r>
            <a:r>
              <a:rPr lang="pt-BR" sz="1600" b="1" dirty="0" smtClean="0">
                <a:solidFill>
                  <a:srgbClr val="000000"/>
                </a:solidFill>
                <a:latin typeface="+mj-lt"/>
                <a:ea typeface="Times New Roman" panose="02020603050405020304" pitchFamily="18" charset="0"/>
              </a:rPr>
              <a:t>laterais (paredes) </a:t>
            </a:r>
            <a:r>
              <a:rPr lang="pt-BR" sz="1600" b="1" dirty="0">
                <a:solidFill>
                  <a:srgbClr val="000000"/>
                </a:solidFill>
                <a:latin typeface="+mj-lt"/>
                <a:ea typeface="Times New Roman" panose="02020603050405020304" pitchFamily="18" charset="0"/>
              </a:rPr>
              <a:t>e à cobertura presentes </a:t>
            </a:r>
            <a:r>
              <a:rPr lang="pt-BR" sz="1600" b="1" dirty="0" smtClean="0">
                <a:solidFill>
                  <a:srgbClr val="000000"/>
                </a:solidFill>
                <a:latin typeface="+mj-lt"/>
                <a:ea typeface="Times New Roman" panose="02020603050405020304" pitchFamily="18" charset="0"/>
              </a:rPr>
              <a:t>utilizaram-se </a:t>
            </a:r>
            <a:r>
              <a:rPr lang="pt-BR" sz="1600" b="1" dirty="0">
                <a:solidFill>
                  <a:srgbClr val="000000"/>
                </a:solidFill>
                <a:latin typeface="+mj-lt"/>
                <a:ea typeface="Times New Roman" panose="02020603050405020304" pitchFamily="18" charset="0"/>
              </a:rPr>
              <a:t>dados de referência da NBR </a:t>
            </a:r>
            <a:r>
              <a:rPr lang="pt-BR" sz="1600" b="1" dirty="0">
                <a:latin typeface="+mj-lt"/>
              </a:rPr>
              <a:t>15220 (2003)-Desempenho térmico de edificações</a:t>
            </a:r>
          </a:p>
        </p:txBody>
      </p:sp>
    </p:spTree>
    <p:extLst>
      <p:ext uri="{BB962C8B-B14F-4D97-AF65-F5344CB8AC3E}">
        <p14:creationId xmlns:p14="http://schemas.microsoft.com/office/powerpoint/2010/main" val="117216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  Tratamento dos dados</a:t>
            </a:r>
          </a:p>
          <a:p>
            <a:pPr marL="0" indent="0" algn="just">
              <a:buNone/>
            </a:pPr>
            <a:endParaRPr lang="pt-BR" sz="2200" b="1" dirty="0" smtClean="0"/>
          </a:p>
          <a:p>
            <a:pPr marL="0" indent="0" algn="just">
              <a:buNone/>
            </a:pPr>
            <a:r>
              <a:rPr lang="pt-BR" sz="2200" dirty="0" smtClean="0"/>
              <a:t>Após </a:t>
            </a:r>
            <a:r>
              <a:rPr lang="pt-BR" sz="2200" dirty="0"/>
              <a:t>as coletas de dados, estes foram tabulados no software Microsoft Excel® e preparados para serem utilizados nos softwares R, SPSS®, STATISTICA, com a finalidade de realizar análise descritiva dos dados, elaboração de </a:t>
            </a:r>
            <a:r>
              <a:rPr lang="pt-BR" sz="2200" dirty="0" smtClean="0"/>
              <a:t>gráficos, </a:t>
            </a:r>
            <a:r>
              <a:rPr lang="pt-BR" sz="2200" dirty="0"/>
              <a:t>correlações entre as </a:t>
            </a:r>
            <a:r>
              <a:rPr lang="pt-BR" sz="2200" dirty="0" smtClean="0"/>
              <a:t>variáveis e a modelagem matemática</a:t>
            </a:r>
          </a:p>
          <a:p>
            <a:pPr marL="0" indent="0" algn="just">
              <a:buNone/>
            </a:pPr>
            <a:endParaRPr lang="pt-BR" sz="1800" dirty="0"/>
          </a:p>
          <a:p>
            <a:pPr marL="0" indent="0" algn="just">
              <a:buNone/>
            </a:pPr>
            <a:r>
              <a:rPr lang="pt-BR" sz="2200" b="1" dirty="0" smtClean="0"/>
              <a:t>Modelagem matemática</a:t>
            </a:r>
          </a:p>
          <a:p>
            <a:pPr marL="0" indent="0" algn="just">
              <a:buNone/>
            </a:pPr>
            <a:endParaRPr lang="pt-BR" sz="2200" b="1" dirty="0"/>
          </a:p>
          <a:p>
            <a:pPr algn="just"/>
            <a:r>
              <a:rPr lang="pt-BR" sz="2200" dirty="0"/>
              <a:t>(</a:t>
            </a:r>
            <a:r>
              <a:rPr lang="pt-BR" sz="2200" dirty="0" err="1"/>
              <a:t>t</a:t>
            </a:r>
            <a:r>
              <a:rPr lang="pt-BR" sz="2200" baseline="-25000" dirty="0" err="1"/>
              <a:t>g</a:t>
            </a:r>
            <a:r>
              <a:rPr lang="pt-BR" sz="2200" dirty="0" err="1"/>
              <a:t>-t</a:t>
            </a:r>
            <a:r>
              <a:rPr lang="pt-BR" sz="2200" baseline="-25000" dirty="0" err="1"/>
              <a:t>a</a:t>
            </a:r>
            <a:r>
              <a:rPr lang="pt-BR" sz="2200" dirty="0"/>
              <a:t>)&gt;0 poderá caracterizar aumento da </a:t>
            </a:r>
            <a:r>
              <a:rPr lang="pt-BR" sz="2200" dirty="0" err="1"/>
              <a:t>t</a:t>
            </a:r>
            <a:r>
              <a:rPr lang="pt-BR" sz="2200" baseline="-25000" dirty="0" err="1"/>
              <a:t>rm</a:t>
            </a:r>
            <a:r>
              <a:rPr lang="pt-BR" sz="2200" dirty="0"/>
              <a:t> com reflexos na elevação da carga térmica interna, e tais características precisam ser analisadas sob o ponto de vista de seus efeitos na variabilidade do desempenho cognitivo dos </a:t>
            </a:r>
            <a:r>
              <a:rPr lang="pt-BR" sz="2200" dirty="0" smtClean="0"/>
              <a:t>estudantes</a:t>
            </a:r>
          </a:p>
          <a:p>
            <a:pPr algn="just"/>
            <a:endParaRPr lang="pt-BR" sz="2200" dirty="0"/>
          </a:p>
          <a:p>
            <a:pPr algn="just"/>
            <a:r>
              <a:rPr lang="pt-BR" sz="2200" dirty="0"/>
              <a:t>Investigar o comportamento de (</a:t>
            </a:r>
            <a:r>
              <a:rPr lang="pt-BR" sz="2200" dirty="0" err="1"/>
              <a:t>T</a:t>
            </a:r>
            <a:r>
              <a:rPr lang="pt-BR" sz="2200" baseline="-25000" dirty="0" err="1"/>
              <a:t>g</a:t>
            </a:r>
            <a:r>
              <a:rPr lang="pt-BR" sz="2200" dirty="0" err="1"/>
              <a:t>-T</a:t>
            </a:r>
            <a:r>
              <a:rPr lang="pt-BR" sz="2200" baseline="-25000" dirty="0" err="1"/>
              <a:t>a</a:t>
            </a:r>
            <a:r>
              <a:rPr lang="pt-BR" sz="2200" dirty="0"/>
              <a:t>) e da </a:t>
            </a:r>
            <a:r>
              <a:rPr lang="pt-BR" sz="2200" dirty="0" err="1"/>
              <a:t>T</a:t>
            </a:r>
            <a:r>
              <a:rPr lang="pt-BR" sz="2200" baseline="-25000" dirty="0" err="1"/>
              <a:t>rm</a:t>
            </a:r>
            <a:r>
              <a:rPr lang="pt-BR" sz="2200" dirty="0"/>
              <a:t> no desempenho cognitivo (índice </a:t>
            </a:r>
            <a:r>
              <a:rPr lang="pt-BR" sz="2200" dirty="0" err="1"/>
              <a:t>Dt</a:t>
            </a:r>
            <a:r>
              <a:rPr lang="pt-BR" sz="2200" dirty="0"/>
              <a:t> - desempenho total em relação ao tempo) de estudantes</a:t>
            </a:r>
          </a:p>
          <a:p>
            <a:pPr algn="just"/>
            <a:endParaRPr lang="pt-BR" sz="2200" dirty="0" smtClean="0"/>
          </a:p>
          <a:p>
            <a:pPr algn="just"/>
            <a:r>
              <a:rPr lang="pt-BR" sz="2200" dirty="0" smtClean="0"/>
              <a:t>Construção de um </a:t>
            </a:r>
            <a:r>
              <a:rPr lang="pt-BR" sz="2200" dirty="0"/>
              <a:t>modelo matemático através das classes de Modelo Linear Generalizado (MLG) </a:t>
            </a:r>
            <a:endParaRPr lang="pt-BR" sz="2200" dirty="0" smtClean="0"/>
          </a:p>
          <a:p>
            <a:pPr algn="just"/>
            <a:endParaRPr lang="pt-BR" sz="2200" dirty="0" smtClean="0"/>
          </a:p>
          <a:p>
            <a:pPr algn="just"/>
            <a:endParaRPr lang="pt-BR" sz="2200" dirty="0" smtClean="0"/>
          </a:p>
          <a:p>
            <a:pPr algn="just"/>
            <a:endParaRPr lang="pt-BR" sz="1800" b="1" dirty="0"/>
          </a:p>
        </p:txBody>
      </p:sp>
    </p:spTree>
    <p:extLst>
      <p:ext uri="{BB962C8B-B14F-4D97-AF65-F5344CB8AC3E}">
        <p14:creationId xmlns:p14="http://schemas.microsoft.com/office/powerpoint/2010/main" val="924945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a:t>V</a:t>
            </a:r>
            <a:r>
              <a:rPr lang="pt-BR" sz="2200" b="1" dirty="0" smtClean="0"/>
              <a:t>ariáveis térmicas</a:t>
            </a:r>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03" y="1332037"/>
            <a:ext cx="8640960" cy="5460596"/>
          </a:xfrm>
          <a:prstGeom prst="rect">
            <a:avLst/>
          </a:prstGeom>
        </p:spPr>
      </p:pic>
    </p:spTree>
    <p:extLst>
      <p:ext uri="{BB962C8B-B14F-4D97-AF65-F5344CB8AC3E}">
        <p14:creationId xmlns:p14="http://schemas.microsoft.com/office/powerpoint/2010/main" val="2044159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66092" y="920861"/>
            <a:ext cx="3938439"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u="sng" dirty="0" smtClean="0"/>
              <a:t>Análise </a:t>
            </a:r>
            <a:r>
              <a:rPr lang="pt-BR" sz="2200" b="1" u="sng" dirty="0"/>
              <a:t>da troca de calor por radiação por sessão e </a:t>
            </a:r>
            <a:r>
              <a:rPr lang="pt-BR" sz="2200" b="1" u="sng" dirty="0" smtClean="0"/>
              <a:t>LI:</a:t>
            </a:r>
          </a:p>
          <a:p>
            <a:pPr marL="0" indent="0" algn="just">
              <a:buNone/>
            </a:pPr>
            <a:endParaRPr lang="pt-BR" sz="2200" b="1" u="sng" dirty="0"/>
          </a:p>
          <a:p>
            <a:pPr marL="0" indent="0" algn="just">
              <a:buNone/>
            </a:pPr>
            <a:r>
              <a:rPr lang="pt-BR" sz="1800" b="1" dirty="0" smtClean="0"/>
              <a:t>A maior </a:t>
            </a:r>
            <a:r>
              <a:rPr lang="pt-BR" sz="1800" b="1" dirty="0"/>
              <a:t>troca de calor por radiação térmica ocorreu no </a:t>
            </a:r>
            <a:r>
              <a:rPr lang="pt-BR" sz="1800" b="1" dirty="0" smtClean="0"/>
              <a:t>LI- G (João Pessoa)</a:t>
            </a:r>
          </a:p>
          <a:p>
            <a:pPr marL="0" indent="0" algn="just">
              <a:buNone/>
            </a:pPr>
            <a:endParaRPr lang="pt-BR" sz="1800" b="1" dirty="0" smtClean="0"/>
          </a:p>
          <a:p>
            <a:pPr algn="just"/>
            <a:r>
              <a:rPr lang="pt-BR" sz="1800" dirty="0" smtClean="0"/>
              <a:t>Quantidade de laptops</a:t>
            </a:r>
          </a:p>
          <a:p>
            <a:pPr algn="just"/>
            <a:r>
              <a:rPr lang="pt-BR" sz="1800" dirty="0"/>
              <a:t>características arquitetônicas da sala</a:t>
            </a:r>
            <a:endParaRPr lang="pt-BR" sz="1800" dirty="0" smtClean="0"/>
          </a:p>
          <a:p>
            <a:pPr marL="0" indent="0" algn="just">
              <a:buNone/>
            </a:pPr>
            <a:r>
              <a:rPr lang="pt-BR" sz="1800" dirty="0" smtClean="0"/>
              <a:t> </a:t>
            </a:r>
            <a:endParaRPr lang="pt-BR" sz="1800" dirty="0"/>
          </a:p>
          <a:p>
            <a:pPr marL="0" indent="0" algn="just">
              <a:buNone/>
            </a:pPr>
            <a:r>
              <a:rPr lang="pt-BR" sz="1800" b="1" dirty="0" smtClean="0"/>
              <a:t>Não </a:t>
            </a:r>
            <a:r>
              <a:rPr lang="pt-BR" sz="1800" b="1" dirty="0"/>
              <a:t>houve troca de calor por radiação nos </a:t>
            </a:r>
            <a:r>
              <a:rPr lang="pt-BR" sz="1800" b="1" dirty="0" err="1" smtClean="0"/>
              <a:t>LIs</a:t>
            </a:r>
            <a:r>
              <a:rPr lang="pt-BR" sz="1800" b="1" dirty="0" smtClean="0"/>
              <a:t> </a:t>
            </a:r>
            <a:r>
              <a:rPr lang="pt-BR" sz="1800" b="1" dirty="0"/>
              <a:t>C (Brasília) e F (Manaus</a:t>
            </a:r>
            <a:r>
              <a:rPr lang="pt-BR" sz="1800" b="1" dirty="0" smtClean="0"/>
              <a:t>)</a:t>
            </a:r>
          </a:p>
          <a:p>
            <a:pPr marL="0" indent="0" algn="just">
              <a:buNone/>
            </a:pPr>
            <a:endParaRPr lang="pt-BR" sz="1800" b="1" dirty="0"/>
          </a:p>
          <a:p>
            <a:pPr marL="0" indent="0" algn="just">
              <a:buNone/>
            </a:pPr>
            <a:endParaRPr lang="pt-BR" sz="1800" b="1" dirty="0" smtClean="0"/>
          </a:p>
          <a:p>
            <a:pPr marL="0" indent="0" algn="just">
              <a:buNone/>
            </a:pPr>
            <a:endParaRPr lang="pt-BR" sz="1800" b="1" u="sng" dirty="0"/>
          </a:p>
          <a:p>
            <a:pPr algn="just"/>
            <a:endParaRPr lang="pt-BR" sz="2200" dirty="0" smtClean="0"/>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531" y="924687"/>
            <a:ext cx="6661766" cy="5915851"/>
          </a:xfrm>
          <a:prstGeom prst="rect">
            <a:avLst/>
          </a:prstGeom>
        </p:spPr>
      </p:pic>
      <p:sp>
        <p:nvSpPr>
          <p:cNvPr id="4" name="Retângulo 3"/>
          <p:cNvSpPr/>
          <p:nvPr/>
        </p:nvSpPr>
        <p:spPr>
          <a:xfrm>
            <a:off x="4104531" y="6042821"/>
            <a:ext cx="6661766" cy="761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2736379" y="6228581"/>
            <a:ext cx="1008112" cy="3562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7668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p:nvPr/>
        </p:nvPicPr>
        <p:blipFill>
          <a:blip r:embed="rId2">
            <a:extLst>
              <a:ext uri="{28A0092B-C50C-407E-A947-70E740481C1C}">
                <a14:useLocalDpi xmlns:a14="http://schemas.microsoft.com/office/drawing/2010/main" val="0"/>
              </a:ext>
            </a:extLst>
          </a:blip>
          <a:stretch>
            <a:fillRect/>
          </a:stretch>
        </p:blipFill>
        <p:spPr>
          <a:xfrm>
            <a:off x="576139" y="971997"/>
            <a:ext cx="3080385" cy="1951226"/>
          </a:xfrm>
          <a:prstGeom prst="rect">
            <a:avLst/>
          </a:prstGeom>
        </p:spPr>
      </p:pic>
      <p:pic>
        <p:nvPicPr>
          <p:cNvPr id="10" name="Imagem 9"/>
          <p:cNvPicPr/>
          <p:nvPr/>
        </p:nvPicPr>
        <p:blipFill>
          <a:blip r:embed="rId3">
            <a:extLst>
              <a:ext uri="{28A0092B-C50C-407E-A947-70E740481C1C}">
                <a14:useLocalDpi xmlns:a14="http://schemas.microsoft.com/office/drawing/2010/main" val="0"/>
              </a:ext>
            </a:extLst>
          </a:blip>
          <a:stretch>
            <a:fillRect/>
          </a:stretch>
        </p:blipFill>
        <p:spPr>
          <a:xfrm>
            <a:off x="3723193" y="971997"/>
            <a:ext cx="3189650" cy="1970911"/>
          </a:xfrm>
          <a:prstGeom prst="rect">
            <a:avLst/>
          </a:prstGeom>
        </p:spPr>
      </p:pic>
      <p:pic>
        <p:nvPicPr>
          <p:cNvPr id="11" name="Imagem 10"/>
          <p:cNvPicPr/>
          <p:nvPr/>
        </p:nvPicPr>
        <p:blipFill>
          <a:blip r:embed="rId4">
            <a:extLst>
              <a:ext uri="{28A0092B-C50C-407E-A947-70E740481C1C}">
                <a14:useLocalDpi xmlns:a14="http://schemas.microsoft.com/office/drawing/2010/main" val="0"/>
              </a:ext>
            </a:extLst>
          </a:blip>
          <a:stretch>
            <a:fillRect/>
          </a:stretch>
        </p:blipFill>
        <p:spPr>
          <a:xfrm>
            <a:off x="6984851" y="971997"/>
            <a:ext cx="3254246" cy="2011551"/>
          </a:xfrm>
          <a:prstGeom prst="rect">
            <a:avLst/>
          </a:prstGeom>
        </p:spPr>
      </p:pic>
      <p:pic>
        <p:nvPicPr>
          <p:cNvPr id="12" name="Imagem 11"/>
          <p:cNvPicPr/>
          <p:nvPr/>
        </p:nvPicPr>
        <p:blipFill>
          <a:blip r:embed="rId5">
            <a:extLst>
              <a:ext uri="{28A0092B-C50C-407E-A947-70E740481C1C}">
                <a14:useLocalDpi xmlns:a14="http://schemas.microsoft.com/office/drawing/2010/main" val="0"/>
              </a:ext>
            </a:extLst>
          </a:blip>
          <a:stretch>
            <a:fillRect/>
          </a:stretch>
        </p:blipFill>
        <p:spPr>
          <a:xfrm>
            <a:off x="576139" y="2989084"/>
            <a:ext cx="3032760" cy="1871345"/>
          </a:xfrm>
          <a:prstGeom prst="rect">
            <a:avLst/>
          </a:prstGeom>
        </p:spPr>
      </p:pic>
      <p:pic>
        <p:nvPicPr>
          <p:cNvPr id="13" name="Imagem 12"/>
          <p:cNvPicPr/>
          <p:nvPr/>
        </p:nvPicPr>
        <p:blipFill>
          <a:blip r:embed="rId6">
            <a:extLst>
              <a:ext uri="{28A0092B-C50C-407E-A947-70E740481C1C}">
                <a14:useLocalDpi xmlns:a14="http://schemas.microsoft.com/office/drawing/2010/main" val="0"/>
              </a:ext>
            </a:extLst>
          </a:blip>
          <a:stretch>
            <a:fillRect/>
          </a:stretch>
        </p:blipFill>
        <p:spPr>
          <a:xfrm>
            <a:off x="3740566" y="2966021"/>
            <a:ext cx="3172277" cy="1870710"/>
          </a:xfrm>
          <a:prstGeom prst="rect">
            <a:avLst/>
          </a:prstGeom>
        </p:spPr>
      </p:pic>
      <p:pic>
        <p:nvPicPr>
          <p:cNvPr id="14" name="Imagem 13"/>
          <p:cNvPicPr/>
          <p:nvPr/>
        </p:nvPicPr>
        <p:blipFill>
          <a:blip r:embed="rId7">
            <a:extLst>
              <a:ext uri="{28A0092B-C50C-407E-A947-70E740481C1C}">
                <a14:useLocalDpi xmlns:a14="http://schemas.microsoft.com/office/drawing/2010/main" val="0"/>
              </a:ext>
            </a:extLst>
          </a:blip>
          <a:stretch>
            <a:fillRect/>
          </a:stretch>
        </p:blipFill>
        <p:spPr>
          <a:xfrm>
            <a:off x="6984851" y="2988221"/>
            <a:ext cx="3254246" cy="1875155"/>
          </a:xfrm>
          <a:prstGeom prst="rect">
            <a:avLst/>
          </a:prstGeom>
        </p:spPr>
      </p:pic>
      <p:pic>
        <p:nvPicPr>
          <p:cNvPr id="15" name="Imagem 14"/>
          <p:cNvPicPr/>
          <p:nvPr/>
        </p:nvPicPr>
        <p:blipFill>
          <a:blip r:embed="rId8">
            <a:extLst>
              <a:ext uri="{28A0092B-C50C-407E-A947-70E740481C1C}">
                <a14:useLocalDpi xmlns:a14="http://schemas.microsoft.com/office/drawing/2010/main" val="0"/>
              </a:ext>
            </a:extLst>
          </a:blip>
          <a:stretch>
            <a:fillRect/>
          </a:stretch>
        </p:blipFill>
        <p:spPr>
          <a:xfrm>
            <a:off x="3596694" y="4924663"/>
            <a:ext cx="3561715" cy="1951990"/>
          </a:xfrm>
          <a:prstGeom prst="rect">
            <a:avLst/>
          </a:prstGeom>
        </p:spPr>
      </p:pic>
    </p:spTree>
    <p:extLst>
      <p:ext uri="{BB962C8B-B14F-4D97-AF65-F5344CB8AC3E}">
        <p14:creationId xmlns:p14="http://schemas.microsoft.com/office/powerpoint/2010/main" val="499210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Análise do desempenho dos estudantes</a:t>
            </a:r>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227" y="1417608"/>
            <a:ext cx="8331204" cy="2970817"/>
          </a:xfrm>
          <a:prstGeom prst="rect">
            <a:avLst/>
          </a:prstGeom>
        </p:spPr>
      </p:pic>
      <p:sp>
        <p:nvSpPr>
          <p:cNvPr id="5" name="Retângulo 4"/>
          <p:cNvSpPr/>
          <p:nvPr/>
        </p:nvSpPr>
        <p:spPr>
          <a:xfrm>
            <a:off x="432123" y="4500389"/>
            <a:ext cx="10225210" cy="2308324"/>
          </a:xfrm>
          <a:prstGeom prst="rect">
            <a:avLst/>
          </a:prstGeom>
        </p:spPr>
        <p:txBody>
          <a:bodyPr wrap="square">
            <a:spAutoFit/>
          </a:bodyPr>
          <a:lstStyle/>
          <a:p>
            <a:pPr marL="285750" indent="-285750" algn="just">
              <a:buFont typeface="Arial" panose="020B0604020202020204" pitchFamily="34" charset="0"/>
              <a:buChar char="•"/>
            </a:pPr>
            <a:r>
              <a:rPr lang="pt-BR" dirty="0" smtClean="0"/>
              <a:t>Em nenhum LI os estudantes </a:t>
            </a:r>
            <a:r>
              <a:rPr lang="pt-BR" dirty="0"/>
              <a:t>apresentaram desempenho cognitivo abaixo da média, com exceção do laboratório F, na sessão à 20°C, onde aproximadamente 4% dos estudantes apresentaram desempenho </a:t>
            </a:r>
            <a:r>
              <a:rPr lang="pt-BR" dirty="0" smtClean="0"/>
              <a:t>insatisfatório</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 </a:t>
            </a:r>
            <a:r>
              <a:rPr lang="pt-BR" dirty="0"/>
              <a:t>Nota-se que </a:t>
            </a:r>
            <a:r>
              <a:rPr lang="pt-BR" dirty="0" smtClean="0"/>
              <a:t>nos </a:t>
            </a:r>
            <a:r>
              <a:rPr lang="pt-BR" dirty="0" err="1" smtClean="0"/>
              <a:t>LIs</a:t>
            </a:r>
            <a:r>
              <a:rPr lang="pt-BR" dirty="0" smtClean="0"/>
              <a:t> E </a:t>
            </a:r>
            <a:r>
              <a:rPr lang="pt-BR" dirty="0"/>
              <a:t>e G apresentaram um resultado em média mais satisfatório do que as </a:t>
            </a:r>
            <a:r>
              <a:rPr lang="pt-BR" dirty="0" smtClean="0"/>
              <a:t>demais</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O laboratório </a:t>
            </a:r>
            <a:r>
              <a:rPr lang="pt-BR" dirty="0"/>
              <a:t>F apresentou em média um resultado menos satisfatório se </a:t>
            </a:r>
            <a:r>
              <a:rPr lang="pt-BR" dirty="0" smtClean="0"/>
              <a:t>comparado </a:t>
            </a:r>
            <a:r>
              <a:rPr lang="pt-BR" dirty="0"/>
              <a:t>com as outras </a:t>
            </a:r>
            <a:r>
              <a:rPr lang="pt-BR" dirty="0" smtClean="0"/>
              <a:t>instituições</a:t>
            </a:r>
            <a:endParaRPr lang="pt-BR" dirty="0"/>
          </a:p>
        </p:txBody>
      </p:sp>
    </p:spTree>
    <p:extLst>
      <p:ext uri="{BB962C8B-B14F-4D97-AF65-F5344CB8AC3E}">
        <p14:creationId xmlns:p14="http://schemas.microsoft.com/office/powerpoint/2010/main" val="9491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smtClean="0"/>
          </a:p>
          <a:p>
            <a:pPr marL="0" indent="0" algn="just">
              <a:buNone/>
            </a:pPr>
            <a:endParaRPr lang="pt-BR" sz="2200" i="1" smtClean="0"/>
          </a:p>
          <a:p>
            <a:pPr marL="0" indent="0" algn="just">
              <a:buNone/>
            </a:pPr>
            <a:endParaRPr lang="pt-BR" sz="2200" i="1" smtClean="0"/>
          </a:p>
          <a:p>
            <a:pPr marL="0" indent="0" algn="just">
              <a:buNone/>
            </a:pPr>
            <a:endParaRPr lang="pt-BR" sz="2200" i="1" smtClean="0"/>
          </a:p>
          <a:p>
            <a:pPr marL="0" indent="0" algn="just">
              <a:buNone/>
            </a:pPr>
            <a:endParaRPr lang="pt-BR" sz="2200" i="1" smtClean="0"/>
          </a:p>
          <a:p>
            <a:pPr marL="0" indent="0" algn="just">
              <a:buNone/>
            </a:pPr>
            <a:endParaRPr lang="pt-BR" sz="2200" i="1" smtClean="0"/>
          </a:p>
          <a:p>
            <a:pPr marL="0" indent="0" algn="just">
              <a:buNone/>
            </a:pPr>
            <a:endParaRPr lang="pt-BR" sz="2200" i="1" smtClean="0"/>
          </a:p>
          <a:p>
            <a:pPr marL="0" indent="0" algn="just">
              <a:buNone/>
            </a:pPr>
            <a:endParaRPr lang="pt-BR" sz="2200" i="1" smtClean="0"/>
          </a:p>
          <a:p>
            <a:pPr marL="0" indent="0" algn="just">
              <a:buNone/>
            </a:pPr>
            <a:endParaRPr lang="pt-BR" sz="2200" i="1" smtClean="0"/>
          </a:p>
          <a:p>
            <a:pPr algn="just"/>
            <a:endParaRPr lang="pt-BR" sz="200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400" b="1" dirty="0" smtClean="0"/>
              <a:t>Análise do desempenho dos estudantes</a:t>
            </a:r>
          </a:p>
          <a:p>
            <a:pPr marL="0" indent="0" algn="just">
              <a:spcBef>
                <a:spcPts val="0"/>
              </a:spcBef>
              <a:buNone/>
            </a:pPr>
            <a:endParaRPr lang="pt-BR" sz="2200" b="1" dirty="0" smtClean="0"/>
          </a:p>
          <a:p>
            <a:pPr marL="0" indent="0" algn="just">
              <a:buNone/>
            </a:pPr>
            <a:r>
              <a:rPr lang="pt-BR" sz="2200" b="1" dirty="0" smtClean="0"/>
              <a:t>Número de acertos por Instituição               Tempo de resposta por Instituição             </a:t>
            </a:r>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p:nvPr/>
        </p:nvPicPr>
        <p:blipFill>
          <a:blip r:embed="rId2">
            <a:extLst>
              <a:ext uri="{28A0092B-C50C-407E-A947-70E740481C1C}">
                <a14:useLocalDpi xmlns:a14="http://schemas.microsoft.com/office/drawing/2010/main" val="0"/>
              </a:ext>
            </a:extLst>
          </a:blip>
          <a:stretch>
            <a:fillRect/>
          </a:stretch>
        </p:blipFill>
        <p:spPr>
          <a:xfrm>
            <a:off x="72083" y="2124125"/>
            <a:ext cx="4596488" cy="4081505"/>
          </a:xfrm>
          <a:prstGeom prst="rect">
            <a:avLst/>
          </a:prstGeom>
        </p:spPr>
      </p:pic>
      <p:pic>
        <p:nvPicPr>
          <p:cNvPr id="10" name="Imagem 9"/>
          <p:cNvPicPr/>
          <p:nvPr/>
        </p:nvPicPr>
        <p:blipFill>
          <a:blip r:embed="rId3">
            <a:extLst>
              <a:ext uri="{28A0092B-C50C-407E-A947-70E740481C1C}">
                <a14:useLocalDpi xmlns:a14="http://schemas.microsoft.com/office/drawing/2010/main" val="0"/>
              </a:ext>
            </a:extLst>
          </a:blip>
          <a:stretch>
            <a:fillRect/>
          </a:stretch>
        </p:blipFill>
        <p:spPr>
          <a:xfrm>
            <a:off x="5035289" y="2124125"/>
            <a:ext cx="5189922" cy="3960440"/>
          </a:xfrm>
          <a:prstGeom prst="rect">
            <a:avLst/>
          </a:prstGeom>
        </p:spPr>
      </p:pic>
      <p:sp>
        <p:nvSpPr>
          <p:cNvPr id="4" name="Retângulo 3"/>
          <p:cNvSpPr/>
          <p:nvPr/>
        </p:nvSpPr>
        <p:spPr>
          <a:xfrm>
            <a:off x="72083" y="6301379"/>
            <a:ext cx="10585176" cy="517065"/>
          </a:xfrm>
          <a:prstGeom prst="rect">
            <a:avLst/>
          </a:prstGeom>
        </p:spPr>
        <p:txBody>
          <a:bodyPr wrap="square">
            <a:spAutoFit/>
          </a:bodyPr>
          <a:lstStyle/>
          <a:p>
            <a:pPr algn="just">
              <a:lnSpc>
                <a:spcPct val="115000"/>
              </a:lnSpc>
              <a:spcAft>
                <a:spcPts val="0"/>
              </a:spcAft>
            </a:pPr>
            <a:r>
              <a:rPr lang="pt-BR" sz="1200" b="1" dirty="0">
                <a:latin typeface="Arial" panose="020B0604020202020204" pitchFamily="34" charset="0"/>
                <a:ea typeface="Calibri" panose="020F0502020204030204" pitchFamily="34" charset="0"/>
              </a:rPr>
              <a:t>Instituição A=UFPI; Instituição B= UFSC; Instituição C =UnB; Instituição D =UNIVASF; Instituição E=USP; Instituição F= UFAM; Instituição G= Centro de Educação da PM da PB</a:t>
            </a:r>
            <a:endParaRPr lang="pt-BR"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3973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Análise dos elementos arquitetônicos</a:t>
            </a:r>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46" y="1332037"/>
            <a:ext cx="10058400" cy="5325555"/>
          </a:xfrm>
          <a:prstGeom prst="rect">
            <a:avLst/>
          </a:prstGeom>
        </p:spPr>
      </p:pic>
    </p:spTree>
    <p:extLst>
      <p:ext uri="{BB962C8B-B14F-4D97-AF65-F5344CB8AC3E}">
        <p14:creationId xmlns:p14="http://schemas.microsoft.com/office/powerpoint/2010/main" val="420429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144054" y="899989"/>
            <a:ext cx="10513243" cy="5472607"/>
          </a:xfrm>
        </p:spPr>
        <p:txBody>
          <a:bodyPr>
            <a:normAutofit/>
          </a:bodyPr>
          <a:lstStyle/>
          <a:p>
            <a:pPr algn="just"/>
            <a:r>
              <a:rPr lang="pt-BR" sz="2000" dirty="0"/>
              <a:t>O conforto térmico está </a:t>
            </a:r>
            <a:r>
              <a:rPr lang="pt-BR" sz="2000" dirty="0" smtClean="0"/>
              <a:t>relacionado </a:t>
            </a:r>
            <a:r>
              <a:rPr lang="pt-BR" sz="2000" dirty="0"/>
              <a:t>com o consumo de energia das instalações, com a produtividade dos ocupantes e, no caso das instalações </a:t>
            </a:r>
            <a:r>
              <a:rPr lang="pt-BR" sz="2000" dirty="0" smtClean="0"/>
              <a:t>de ensino, </a:t>
            </a:r>
            <a:r>
              <a:rPr lang="pt-BR" sz="2000" dirty="0"/>
              <a:t>com o </a:t>
            </a:r>
            <a:r>
              <a:rPr lang="pt-BR" sz="2000" b="1" dirty="0"/>
              <a:t>desempenho e aprendizagem de </a:t>
            </a:r>
            <a:r>
              <a:rPr lang="pt-BR" sz="2000" b="1" dirty="0" smtClean="0"/>
              <a:t>estudantes </a:t>
            </a:r>
            <a:r>
              <a:rPr lang="pt-BR" sz="2000" dirty="0" smtClean="0"/>
              <a:t>(</a:t>
            </a:r>
            <a:r>
              <a:rPr lang="pt-BR" sz="2000" dirty="0"/>
              <a:t>WONG et al., 2014</a:t>
            </a:r>
            <a:r>
              <a:rPr lang="pt-BR" sz="2000" dirty="0" smtClean="0"/>
              <a:t>)</a:t>
            </a:r>
          </a:p>
          <a:p>
            <a:pPr algn="just"/>
            <a:endParaRPr lang="pt-BR" sz="2000" dirty="0" smtClean="0"/>
          </a:p>
          <a:p>
            <a:pPr algn="just"/>
            <a:r>
              <a:rPr lang="pt-BR" sz="2000" dirty="0" smtClean="0"/>
              <a:t>O </a:t>
            </a:r>
            <a:r>
              <a:rPr lang="pt-BR" sz="2000" dirty="0"/>
              <a:t>campo de pesquisa </a:t>
            </a:r>
            <a:r>
              <a:rPr lang="pt-BR" sz="2000" dirty="0" smtClean="0"/>
              <a:t>nesta área tem </a:t>
            </a:r>
            <a:r>
              <a:rPr lang="pt-BR" sz="2000" dirty="0"/>
              <a:t>atraído a atenção de muitos pesquisadores devido ao aumento da discussão pública sobre as alterações climáticas do planeta (RUPP et al., 2015</a:t>
            </a:r>
            <a:r>
              <a:rPr lang="pt-BR" sz="2000" dirty="0" smtClean="0"/>
              <a:t>)</a:t>
            </a:r>
          </a:p>
          <a:p>
            <a:pPr algn="just"/>
            <a:endParaRPr lang="pt-BR" sz="2000" dirty="0"/>
          </a:p>
          <a:p>
            <a:pPr algn="just"/>
            <a:r>
              <a:rPr lang="pt-BR" sz="2000" dirty="0" smtClean="0"/>
              <a:t>Há uma crescente </a:t>
            </a:r>
            <a:r>
              <a:rPr lang="pt-BR" sz="2000" dirty="0"/>
              <a:t>inserção de inovações tecnológicas de comunicação e informação </a:t>
            </a:r>
            <a:r>
              <a:rPr lang="pt-BR" sz="2000" dirty="0" smtClean="0"/>
              <a:t>(</a:t>
            </a:r>
            <a:r>
              <a:rPr lang="pt-BR" sz="2000" i="1" dirty="0" smtClean="0"/>
              <a:t>News </a:t>
            </a:r>
            <a:r>
              <a:rPr lang="pt-BR" sz="2000" i="1" dirty="0"/>
              <a:t>ICT</a:t>
            </a:r>
            <a:r>
              <a:rPr lang="pt-BR" sz="2000" dirty="0"/>
              <a:t>) em ambientes de </a:t>
            </a:r>
            <a:r>
              <a:rPr lang="pt-BR" sz="2000" dirty="0" smtClean="0"/>
              <a:t>ensino colaborando </a:t>
            </a:r>
            <a:r>
              <a:rPr lang="pt-BR" sz="2000" dirty="0"/>
              <a:t>para o aumento da radiação </a:t>
            </a:r>
            <a:r>
              <a:rPr lang="pt-BR" sz="2000" dirty="0" smtClean="0"/>
              <a:t>térmica</a:t>
            </a:r>
          </a:p>
          <a:p>
            <a:pPr algn="just"/>
            <a:endParaRPr lang="pt-BR" sz="2000" dirty="0"/>
          </a:p>
          <a:p>
            <a:pPr algn="just"/>
            <a:r>
              <a:rPr lang="pt-BR" sz="2000" dirty="0"/>
              <a:t>Atenção especial para as radiações dissipadas pelas tecnologias presentes nestes </a:t>
            </a:r>
            <a:r>
              <a:rPr lang="pt-BR" sz="2000" dirty="0" smtClean="0"/>
              <a:t>ambientes</a:t>
            </a:r>
            <a:endParaRPr lang="pt-BR" sz="2000" dirty="0"/>
          </a:p>
          <a:p>
            <a:pPr algn="just"/>
            <a:endParaRPr lang="pt-BR" sz="2000"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435" y="4716413"/>
            <a:ext cx="3816424" cy="20561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Análise dos elementos arquitetônicos</a:t>
            </a:r>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 y="1260029"/>
            <a:ext cx="9505056" cy="5465180"/>
          </a:xfrm>
          <a:prstGeom prst="rect">
            <a:avLst/>
          </a:prstGeom>
        </p:spPr>
      </p:pic>
    </p:spTree>
    <p:extLst>
      <p:ext uri="{BB962C8B-B14F-4D97-AF65-F5344CB8AC3E}">
        <p14:creationId xmlns:p14="http://schemas.microsoft.com/office/powerpoint/2010/main" val="3509934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99989"/>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Análise dos elementos arquitetônicos</a:t>
            </a:r>
          </a:p>
          <a:p>
            <a:pPr marL="0" indent="0" algn="just">
              <a:buNone/>
            </a:pPr>
            <a:endParaRPr lang="pt-BR" sz="2200" b="1" dirty="0" smtClean="0"/>
          </a:p>
          <a:p>
            <a:pPr algn="just"/>
            <a:endParaRPr lang="pt-BR" sz="1800" b="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57" y="1332037"/>
            <a:ext cx="9209028" cy="5293655"/>
          </a:xfrm>
          <a:prstGeom prst="rect">
            <a:avLst/>
          </a:prstGeom>
        </p:spPr>
      </p:pic>
    </p:spTree>
    <p:extLst>
      <p:ext uri="{BB962C8B-B14F-4D97-AF65-F5344CB8AC3E}">
        <p14:creationId xmlns:p14="http://schemas.microsoft.com/office/powerpoint/2010/main" val="4211937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graphicFrame>
        <p:nvGraphicFramePr>
          <p:cNvPr id="14" name="Tabela 13"/>
          <p:cNvGraphicFramePr>
            <a:graphicFrameLocks noGrp="1"/>
          </p:cNvGraphicFramePr>
          <p:nvPr>
            <p:extLst>
              <p:ext uri="{D42A27DB-BD31-4B8C-83A1-F6EECF244321}">
                <p14:modId xmlns:p14="http://schemas.microsoft.com/office/powerpoint/2010/main" val="3940259751"/>
              </p:ext>
            </p:extLst>
          </p:nvPr>
        </p:nvGraphicFramePr>
        <p:xfrm>
          <a:off x="288107" y="1136805"/>
          <a:ext cx="10180839" cy="5523824"/>
        </p:xfrm>
        <a:graphic>
          <a:graphicData uri="http://schemas.openxmlformats.org/drawingml/2006/table">
            <a:tbl>
              <a:tblPr firstRow="1" bandRow="1">
                <a:tableStyleId>{5C22544A-7EE6-4342-B048-85BDC9FD1C3A}</a:tableStyleId>
              </a:tblPr>
              <a:tblGrid>
                <a:gridCol w="1417636"/>
                <a:gridCol w="1778427"/>
                <a:gridCol w="3168352"/>
                <a:gridCol w="3816424"/>
              </a:tblGrid>
              <a:tr h="743248">
                <a:tc>
                  <a:txBody>
                    <a:bodyPr/>
                    <a:lstStyle/>
                    <a:p>
                      <a:pPr algn="ctr"/>
                      <a:r>
                        <a:rPr lang="pt-BR" sz="1500" dirty="0" smtClean="0"/>
                        <a:t>Laboratório de Informática</a:t>
                      </a:r>
                      <a:endParaRPr lang="pt-BR" sz="1500" dirty="0"/>
                    </a:p>
                  </a:txBody>
                  <a:tcPr/>
                </a:tc>
                <a:tc>
                  <a:txBody>
                    <a:bodyPr/>
                    <a:lstStyle/>
                    <a:p>
                      <a:pPr algn="ctr"/>
                      <a:r>
                        <a:rPr lang="pt-BR" sz="1500" dirty="0" smtClean="0"/>
                        <a:t>Adequação do projeto/elementos</a:t>
                      </a:r>
                      <a:r>
                        <a:rPr lang="pt-BR" sz="1500" baseline="0" dirty="0" smtClean="0"/>
                        <a:t> arquitetônicos</a:t>
                      </a:r>
                      <a:endParaRPr lang="pt-BR" sz="1500" dirty="0"/>
                    </a:p>
                  </a:txBody>
                  <a:tcPr/>
                </a:tc>
                <a:tc>
                  <a:txBody>
                    <a:bodyPr/>
                    <a:lstStyle/>
                    <a:p>
                      <a:pPr algn="ctr"/>
                      <a:r>
                        <a:rPr lang="pt-BR" sz="1500" dirty="0" smtClean="0"/>
                        <a:t>Calor</a:t>
                      </a:r>
                      <a:r>
                        <a:rPr lang="pt-BR" sz="1500" baseline="0" dirty="0" smtClean="0"/>
                        <a:t> por radiação</a:t>
                      </a:r>
                      <a:endParaRPr lang="pt-BR" sz="1500" dirty="0"/>
                    </a:p>
                  </a:txBody>
                  <a:tcPr/>
                </a:tc>
                <a:tc>
                  <a:txBody>
                    <a:bodyPr/>
                    <a:lstStyle/>
                    <a:p>
                      <a:pPr algn="ctr"/>
                      <a:r>
                        <a:rPr lang="pt-BR" sz="1500" dirty="0" smtClean="0"/>
                        <a:t>Resultado</a:t>
                      </a:r>
                      <a:endParaRPr lang="pt-BR" sz="1500" dirty="0"/>
                    </a:p>
                  </a:txBody>
                  <a:tcPr/>
                </a:tc>
              </a:tr>
              <a:tr h="585506">
                <a:tc>
                  <a:txBody>
                    <a:bodyPr/>
                    <a:lstStyle/>
                    <a:p>
                      <a:pPr algn="ctr"/>
                      <a:r>
                        <a:rPr lang="pt-BR" sz="1500" dirty="0" smtClean="0"/>
                        <a:t>A</a:t>
                      </a:r>
                      <a:endParaRPr lang="pt-BR" sz="1500" dirty="0"/>
                    </a:p>
                  </a:txBody>
                  <a:tcPr/>
                </a:tc>
                <a:tc>
                  <a:txBody>
                    <a:bodyPr/>
                    <a:lstStyle/>
                    <a:p>
                      <a:pPr algn="ctr"/>
                      <a:r>
                        <a:rPr lang="pt-BR" sz="1500" dirty="0" smtClean="0"/>
                        <a:t>NÃO</a:t>
                      </a:r>
                      <a:r>
                        <a:rPr lang="pt-BR" sz="1500" baseline="0" dirty="0" smtClean="0"/>
                        <a:t> ADEQUADO</a:t>
                      </a:r>
                      <a:endParaRPr lang="pt-BR" sz="1500" dirty="0"/>
                    </a:p>
                  </a:txBody>
                  <a:tcPr/>
                </a:tc>
                <a:tc>
                  <a:txBody>
                    <a:bodyPr/>
                    <a:lstStyle/>
                    <a:p>
                      <a:pPr algn="ctr"/>
                      <a:r>
                        <a:rPr lang="pt-BR" sz="1500" dirty="0" smtClean="0"/>
                        <a:t>Houve troca de calor por radiação</a:t>
                      </a:r>
                    </a:p>
                    <a:p>
                      <a:pPr algn="ctr"/>
                      <a:r>
                        <a:rPr lang="pt-BR" sz="1500" dirty="0" err="1" smtClean="0"/>
                        <a:t>Tg</a:t>
                      </a:r>
                      <a:r>
                        <a:rPr lang="pt-BR" sz="1500" dirty="0" smtClean="0"/>
                        <a:t>&gt; </a:t>
                      </a:r>
                      <a:r>
                        <a:rPr lang="pt-BR" sz="1500" dirty="0" err="1" smtClean="0"/>
                        <a:t>Ta</a:t>
                      </a:r>
                      <a:endParaRPr lang="pt-BR" sz="1500" dirty="0" smtClean="0"/>
                    </a:p>
                  </a:txBody>
                  <a:tcPr/>
                </a:tc>
                <a:tc>
                  <a:txBody>
                    <a:bodyPr/>
                    <a:lstStyle/>
                    <a:p>
                      <a:pPr algn="just"/>
                      <a:r>
                        <a:rPr lang="pt-BR" sz="1500" kern="1200" dirty="0" smtClean="0">
                          <a:solidFill>
                            <a:schemeClr val="dk1"/>
                          </a:solidFill>
                          <a:effectLst/>
                          <a:latin typeface="+mn-lt"/>
                          <a:ea typeface="+mn-ea"/>
                          <a:cs typeface="+mn-cs"/>
                        </a:rPr>
                        <a:t>Há fatores internos e externos proporcionando aumento de radiação térmica no ambiente</a:t>
                      </a:r>
                      <a:endParaRPr lang="pt-BR" sz="1500" dirty="0"/>
                    </a:p>
                  </a:txBody>
                  <a:tcPr/>
                </a:tc>
              </a:tr>
              <a:tr h="594918">
                <a:tc>
                  <a:txBody>
                    <a:bodyPr/>
                    <a:lstStyle/>
                    <a:p>
                      <a:pPr algn="ctr"/>
                      <a:r>
                        <a:rPr lang="pt-BR" sz="1500" dirty="0" smtClean="0"/>
                        <a:t>B</a:t>
                      </a:r>
                      <a:endParaRPr lang="pt-BR" sz="1500" dirty="0"/>
                    </a:p>
                  </a:txBody>
                  <a:tcPr/>
                </a:tc>
                <a:tc>
                  <a:txBody>
                    <a:bodyPr/>
                    <a:lstStyle/>
                    <a:p>
                      <a:pPr algn="ctr"/>
                      <a:r>
                        <a:rPr lang="pt-BR" sz="1500" dirty="0" smtClean="0"/>
                        <a:t>NÃO ADEQUADO</a:t>
                      </a:r>
                    </a:p>
                  </a:txBody>
                  <a:tcPr/>
                </a:tc>
                <a:tc>
                  <a:txBody>
                    <a:bodyPr/>
                    <a:lstStyle/>
                    <a:p>
                      <a:pPr algn="ctr"/>
                      <a:r>
                        <a:rPr lang="pt-BR" sz="1500" dirty="0" smtClean="0"/>
                        <a:t>Houve troca de calor por radiação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err="1" smtClean="0"/>
                        <a:t>Tg</a:t>
                      </a:r>
                      <a:r>
                        <a:rPr lang="pt-BR" sz="1500" dirty="0" smtClean="0"/>
                        <a:t>&gt; </a:t>
                      </a:r>
                      <a:r>
                        <a:rPr lang="pt-BR" sz="1500" dirty="0" err="1" smtClean="0"/>
                        <a:t>Ta</a:t>
                      </a:r>
                      <a:endParaRPr lang="pt-BR"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500" kern="1200" dirty="0" smtClean="0">
                          <a:solidFill>
                            <a:schemeClr val="dk1"/>
                          </a:solidFill>
                          <a:effectLst/>
                          <a:latin typeface="+mn-lt"/>
                          <a:ea typeface="+mn-ea"/>
                          <a:cs typeface="+mn-cs"/>
                        </a:rPr>
                        <a:t>Há fatores internos e externos proporcionando aumento de radiação térmica no ambiente</a:t>
                      </a:r>
                      <a:endParaRPr lang="pt-BR" sz="1500" dirty="0"/>
                    </a:p>
                  </a:txBody>
                  <a:tcPr/>
                </a:tc>
              </a:tr>
              <a:tr h="568366">
                <a:tc>
                  <a:txBody>
                    <a:bodyPr/>
                    <a:lstStyle/>
                    <a:p>
                      <a:pPr algn="ctr"/>
                      <a:r>
                        <a:rPr lang="pt-BR" sz="1500" dirty="0" smtClean="0"/>
                        <a:t>C</a:t>
                      </a:r>
                      <a:endParaRPr lang="pt-BR" sz="1500" dirty="0"/>
                    </a:p>
                  </a:txBody>
                  <a:tcPr/>
                </a:tc>
                <a:tc>
                  <a:txBody>
                    <a:bodyPr/>
                    <a:lstStyle/>
                    <a:p>
                      <a:pPr algn="ctr"/>
                      <a:r>
                        <a:rPr lang="pt-BR" sz="1500" dirty="0" smtClean="0"/>
                        <a:t>ADEQUADO</a:t>
                      </a:r>
                      <a:endParaRPr lang="pt-BR" sz="1500" dirty="0"/>
                    </a:p>
                  </a:txBody>
                  <a:tcPr/>
                </a:tc>
                <a:tc>
                  <a:txBody>
                    <a:bodyPr/>
                    <a:lstStyle/>
                    <a:p>
                      <a:pPr algn="ctr"/>
                      <a:r>
                        <a:rPr lang="pt-BR" sz="1500" dirty="0" smtClean="0"/>
                        <a:t>Não houve</a:t>
                      </a:r>
                      <a:r>
                        <a:rPr lang="pt-BR" sz="1500" baseline="0" dirty="0" smtClean="0"/>
                        <a:t> troca de calor por radiação</a:t>
                      </a:r>
                    </a:p>
                    <a:p>
                      <a:pPr algn="ctr"/>
                      <a:r>
                        <a:rPr lang="pt-BR" sz="1500" baseline="0" dirty="0" err="1" smtClean="0"/>
                        <a:t>Tg</a:t>
                      </a:r>
                      <a:r>
                        <a:rPr lang="pt-BR" sz="1500" baseline="0" dirty="0" smtClean="0"/>
                        <a:t>&lt; </a:t>
                      </a:r>
                      <a:r>
                        <a:rPr lang="pt-BR" sz="1500" baseline="0" dirty="0" err="1" smtClean="0"/>
                        <a:t>Ta</a:t>
                      </a:r>
                      <a:endParaRPr lang="pt-BR" sz="15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500" kern="1200" dirty="0" smtClean="0">
                          <a:solidFill>
                            <a:schemeClr val="dk1"/>
                          </a:solidFill>
                          <a:effectLst/>
                          <a:latin typeface="+mn-lt"/>
                          <a:ea typeface="+mn-ea"/>
                          <a:cs typeface="+mn-cs"/>
                        </a:rPr>
                        <a:t>Não houve troca de calor por radiação</a:t>
                      </a:r>
                    </a:p>
                    <a:p>
                      <a:pPr algn="just"/>
                      <a:endParaRPr lang="pt-BR" dirty="0"/>
                    </a:p>
                  </a:txBody>
                  <a:tcPr/>
                </a:tc>
              </a:tr>
              <a:tr h="524645">
                <a:tc>
                  <a:txBody>
                    <a:bodyPr/>
                    <a:lstStyle/>
                    <a:p>
                      <a:pPr algn="ctr"/>
                      <a:r>
                        <a:rPr lang="pt-BR" sz="1500" dirty="0" smtClean="0"/>
                        <a:t>D</a:t>
                      </a:r>
                      <a:endParaRPr lang="pt-BR" sz="1500" dirty="0"/>
                    </a:p>
                  </a:txBody>
                  <a:tcPr/>
                </a:tc>
                <a:tc>
                  <a:txBody>
                    <a:bodyPr/>
                    <a:lstStyle/>
                    <a:p>
                      <a:pPr algn="ctr"/>
                      <a:r>
                        <a:rPr lang="pt-BR" sz="1500" dirty="0" smtClean="0"/>
                        <a:t>NÃO ADEQUADO</a:t>
                      </a:r>
                      <a:endParaRPr lang="pt-BR"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smtClean="0"/>
                        <a:t>Houve troca de calor por radiação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err="1" smtClean="0"/>
                        <a:t>Tg</a:t>
                      </a:r>
                      <a:r>
                        <a:rPr lang="pt-BR" sz="1500" dirty="0" smtClean="0"/>
                        <a:t>&gt; </a:t>
                      </a:r>
                      <a:r>
                        <a:rPr lang="pt-BR" sz="1500" dirty="0" err="1" smtClean="0"/>
                        <a:t>Ta</a:t>
                      </a:r>
                      <a:endParaRPr lang="pt-BR" sz="150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500" kern="1200" dirty="0" smtClean="0">
                          <a:solidFill>
                            <a:schemeClr val="dk1"/>
                          </a:solidFill>
                          <a:effectLst/>
                          <a:latin typeface="+mn-lt"/>
                          <a:ea typeface="+mn-ea"/>
                          <a:cs typeface="+mn-cs"/>
                        </a:rPr>
                        <a:t>Há fatores internos e externos proporcionando aumento de radiação térmica no ambiente</a:t>
                      </a:r>
                      <a:endParaRPr lang="pt-BR" sz="1500" kern="1200" dirty="0">
                        <a:solidFill>
                          <a:schemeClr val="dk1"/>
                        </a:solidFill>
                        <a:effectLst/>
                        <a:latin typeface="+mn-lt"/>
                        <a:ea typeface="+mn-ea"/>
                        <a:cs typeface="+mn-cs"/>
                      </a:endParaRPr>
                    </a:p>
                  </a:txBody>
                  <a:tcPr/>
                </a:tc>
              </a:tr>
              <a:tr h="743248">
                <a:tc>
                  <a:txBody>
                    <a:bodyPr/>
                    <a:lstStyle/>
                    <a:p>
                      <a:pPr algn="ctr"/>
                      <a:r>
                        <a:rPr lang="pt-BR" sz="1500" dirty="0" smtClean="0"/>
                        <a:t>E</a:t>
                      </a:r>
                      <a:endParaRPr lang="pt-BR" sz="1500" dirty="0"/>
                    </a:p>
                  </a:txBody>
                  <a:tcPr/>
                </a:tc>
                <a:tc>
                  <a:txBody>
                    <a:bodyPr/>
                    <a:lstStyle/>
                    <a:p>
                      <a:pPr algn="ctr"/>
                      <a:r>
                        <a:rPr lang="pt-BR" sz="1500" dirty="0" smtClean="0"/>
                        <a:t>ADEQUADO</a:t>
                      </a:r>
                      <a:endParaRPr lang="pt-BR"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smtClean="0"/>
                        <a:t>Houve troca de calor por radiação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err="1" smtClean="0"/>
                        <a:t>Tg</a:t>
                      </a:r>
                      <a:r>
                        <a:rPr lang="pt-BR" sz="1500" dirty="0" smtClean="0"/>
                        <a:t>&gt; </a:t>
                      </a:r>
                      <a:r>
                        <a:rPr lang="pt-BR" sz="1500" dirty="0" err="1" smtClean="0"/>
                        <a:t>Ta</a:t>
                      </a:r>
                      <a:endParaRPr lang="pt-BR" sz="15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500" dirty="0" smtClean="0"/>
                    </a:p>
                  </a:txBody>
                  <a:tcPr/>
                </a:tc>
                <a:tc>
                  <a:txBody>
                    <a:bodyPr/>
                    <a:lstStyle/>
                    <a:p>
                      <a:pPr algn="just"/>
                      <a:r>
                        <a:rPr lang="pt-BR" sz="1500" kern="1200" dirty="0" smtClean="0">
                          <a:solidFill>
                            <a:schemeClr val="dk1"/>
                          </a:solidFill>
                          <a:effectLst/>
                          <a:latin typeface="+mn-lt"/>
                          <a:ea typeface="+mn-ea"/>
                          <a:cs typeface="+mn-cs"/>
                        </a:rPr>
                        <a:t>Maior parte desta troca de calor foi provavelmente proveniente de fontes internas de calor</a:t>
                      </a:r>
                      <a:endParaRPr lang="pt-BR" sz="1500" dirty="0"/>
                    </a:p>
                  </a:txBody>
                  <a:tcPr/>
                </a:tc>
              </a:tr>
              <a:tr h="568366">
                <a:tc>
                  <a:txBody>
                    <a:bodyPr/>
                    <a:lstStyle/>
                    <a:p>
                      <a:pPr algn="ctr"/>
                      <a:r>
                        <a:rPr lang="pt-BR" sz="1500" dirty="0" smtClean="0"/>
                        <a:t>F</a:t>
                      </a:r>
                      <a:endParaRPr lang="pt-BR" sz="1500" dirty="0"/>
                    </a:p>
                  </a:txBody>
                  <a:tcPr/>
                </a:tc>
                <a:tc>
                  <a:txBody>
                    <a:bodyPr/>
                    <a:lstStyle/>
                    <a:p>
                      <a:pPr algn="ctr"/>
                      <a:r>
                        <a:rPr lang="pt-BR" sz="1500" dirty="0" smtClean="0"/>
                        <a:t>ADEQUADO</a:t>
                      </a:r>
                      <a:endParaRPr lang="pt-BR"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dirty="0" smtClean="0"/>
                        <a:t>Não houve</a:t>
                      </a:r>
                      <a:r>
                        <a:rPr lang="pt-BR" sz="1500" baseline="0" dirty="0" smtClean="0"/>
                        <a:t> troca de calor por radiação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aseline="0" dirty="0" err="1" smtClean="0"/>
                        <a:t>Tg</a:t>
                      </a:r>
                      <a:r>
                        <a:rPr lang="pt-BR" sz="1500" baseline="0" dirty="0" smtClean="0"/>
                        <a:t>&lt; </a:t>
                      </a:r>
                      <a:r>
                        <a:rPr lang="pt-BR" sz="1500" baseline="0" dirty="0" err="1" smtClean="0"/>
                        <a:t>Ta</a:t>
                      </a:r>
                      <a:endParaRPr lang="pt-BR" sz="150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500" kern="1200" dirty="0" smtClean="0">
                          <a:solidFill>
                            <a:schemeClr val="dk1"/>
                          </a:solidFill>
                          <a:effectLst/>
                          <a:latin typeface="+mn-lt"/>
                          <a:ea typeface="+mn-ea"/>
                          <a:cs typeface="+mn-cs"/>
                        </a:rPr>
                        <a:t>Não houve troca de calor por radiação</a:t>
                      </a:r>
                    </a:p>
                    <a:p>
                      <a:pPr algn="just"/>
                      <a:endParaRPr lang="pt-BR" dirty="0"/>
                    </a:p>
                  </a:txBody>
                  <a:tcPr/>
                </a:tc>
              </a:tr>
              <a:tr h="1005570">
                <a:tc>
                  <a:txBody>
                    <a:bodyPr/>
                    <a:lstStyle/>
                    <a:p>
                      <a:pPr algn="ctr"/>
                      <a:r>
                        <a:rPr lang="pt-BR" sz="1500" b="1" dirty="0" smtClean="0">
                          <a:solidFill>
                            <a:srgbClr val="FF0000"/>
                          </a:solidFill>
                        </a:rPr>
                        <a:t>G</a:t>
                      </a:r>
                      <a:endParaRPr lang="pt-BR" sz="1500" b="1" dirty="0">
                        <a:solidFill>
                          <a:srgbClr val="FF0000"/>
                        </a:solidFill>
                      </a:endParaRPr>
                    </a:p>
                  </a:txBody>
                  <a:tcPr/>
                </a:tc>
                <a:tc>
                  <a:txBody>
                    <a:bodyPr/>
                    <a:lstStyle/>
                    <a:p>
                      <a:pPr algn="ctr"/>
                      <a:r>
                        <a:rPr lang="pt-BR" sz="1500" b="1" dirty="0" smtClean="0">
                          <a:solidFill>
                            <a:srgbClr val="FF0000"/>
                          </a:solidFill>
                        </a:rPr>
                        <a:t>ADEQUADO</a:t>
                      </a:r>
                      <a:endParaRPr lang="pt-BR" sz="15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smtClean="0">
                          <a:solidFill>
                            <a:srgbClr val="FF0000"/>
                          </a:solidFill>
                        </a:rPr>
                        <a:t>Houve troca de calor por radiação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1" dirty="0" err="1" smtClean="0">
                          <a:solidFill>
                            <a:srgbClr val="FF0000"/>
                          </a:solidFill>
                        </a:rPr>
                        <a:t>Tg</a:t>
                      </a:r>
                      <a:r>
                        <a:rPr lang="pt-BR" sz="1500" b="1" dirty="0" smtClean="0">
                          <a:solidFill>
                            <a:srgbClr val="FF0000"/>
                          </a:solidFill>
                        </a:rPr>
                        <a:t>&gt;&gt; </a:t>
                      </a:r>
                      <a:r>
                        <a:rPr lang="pt-BR" sz="1500" b="1" dirty="0" err="1" smtClean="0">
                          <a:solidFill>
                            <a:srgbClr val="FF0000"/>
                          </a:solidFill>
                        </a:rPr>
                        <a:t>Ta</a:t>
                      </a:r>
                      <a:endParaRPr lang="pt-BR" sz="1500" b="1" dirty="0" smtClean="0">
                        <a:solidFill>
                          <a:srgbClr val="FF0000"/>
                        </a:solidFill>
                      </a:endParaRPr>
                    </a:p>
                  </a:txBody>
                  <a:tcPr/>
                </a:tc>
                <a:tc>
                  <a:txBody>
                    <a:bodyPr/>
                    <a:lstStyle/>
                    <a:p>
                      <a:pPr algn="just"/>
                      <a:r>
                        <a:rPr lang="pt-BR" sz="1500" b="1" kern="1200" dirty="0" smtClean="0">
                          <a:solidFill>
                            <a:srgbClr val="FF0000"/>
                          </a:solidFill>
                          <a:effectLst/>
                          <a:latin typeface="+mn-lt"/>
                          <a:ea typeface="+mn-ea"/>
                          <a:cs typeface="+mn-cs"/>
                        </a:rPr>
                        <a:t>Maior parte desta troca de calor foi provavelmente proveniente de fontes internas de calor</a:t>
                      </a:r>
                    </a:p>
                    <a:p>
                      <a:pPr algn="just"/>
                      <a:endParaRPr lang="pt-BR" b="1" dirty="0">
                        <a:solidFill>
                          <a:srgbClr val="FF0000"/>
                        </a:solidFill>
                      </a:endParaRPr>
                    </a:p>
                  </a:txBody>
                  <a:tcPr/>
                </a:tc>
              </a:tr>
            </a:tbl>
          </a:graphicData>
        </a:graphic>
      </p:graphicFrame>
    </p:spTree>
    <p:extLst>
      <p:ext uri="{BB962C8B-B14F-4D97-AF65-F5344CB8AC3E}">
        <p14:creationId xmlns:p14="http://schemas.microsoft.com/office/powerpoint/2010/main" val="2842976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27981"/>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Modelagem matemática</a:t>
            </a:r>
          </a:p>
          <a:p>
            <a:pPr marL="0" indent="0" algn="just">
              <a:buNone/>
            </a:pPr>
            <a:endParaRPr lang="pt-BR" sz="2200" b="1" dirty="0" smtClean="0"/>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98041" y="1260029"/>
            <a:ext cx="10225210" cy="4585871"/>
          </a:xfrm>
          <a:prstGeom prst="rect">
            <a:avLst/>
          </a:prstGeom>
        </p:spPr>
        <p:txBody>
          <a:bodyPr wrap="square">
            <a:spAutoFit/>
          </a:bodyPr>
          <a:lstStyle/>
          <a:p>
            <a:pPr marL="342900" indent="-342900" algn="just">
              <a:buFont typeface="Arial" panose="020B0604020202020204" pitchFamily="34" charset="0"/>
              <a:buChar char="•"/>
            </a:pPr>
            <a:r>
              <a:rPr lang="pt-BR" dirty="0" smtClean="0"/>
              <a:t>Avaliar se a (</a:t>
            </a:r>
            <a:r>
              <a:rPr lang="pt-BR" dirty="0" err="1" smtClean="0"/>
              <a:t>T</a:t>
            </a:r>
            <a:r>
              <a:rPr lang="pt-BR" baseline="-25000" dirty="0" err="1" smtClean="0"/>
              <a:t>g</a:t>
            </a:r>
            <a:r>
              <a:rPr lang="pt-BR" dirty="0" err="1" smtClean="0"/>
              <a:t>-T</a:t>
            </a:r>
            <a:r>
              <a:rPr lang="pt-BR" baseline="-25000" dirty="0" err="1" smtClean="0"/>
              <a:t>a</a:t>
            </a:r>
            <a:r>
              <a:rPr lang="pt-BR" dirty="0" smtClean="0"/>
              <a:t>) e </a:t>
            </a:r>
            <a:r>
              <a:rPr lang="pt-BR" dirty="0" err="1" smtClean="0"/>
              <a:t>T</a:t>
            </a:r>
            <a:r>
              <a:rPr lang="pt-BR" baseline="-25000" dirty="0" err="1" smtClean="0"/>
              <a:t>rm</a:t>
            </a:r>
            <a:r>
              <a:rPr lang="pt-BR" dirty="0" smtClean="0"/>
              <a:t> poderiam ter relação com o desempenho total dos estudantes (</a:t>
            </a:r>
            <a:r>
              <a:rPr lang="pt-BR" dirty="0" err="1" smtClean="0"/>
              <a:t>D</a:t>
            </a:r>
            <a:r>
              <a:rPr lang="pt-BR" baseline="-25000" dirty="0" err="1" smtClean="0"/>
              <a:t>t</a:t>
            </a:r>
            <a:r>
              <a:rPr lang="pt-BR" dirty="0" smtClean="0"/>
              <a:t>) - desempenho total em função do tempo</a:t>
            </a:r>
          </a:p>
          <a:p>
            <a:pPr marL="342900" indent="-342900" algn="just">
              <a:buFont typeface="Arial" panose="020B0604020202020204" pitchFamily="34" charset="0"/>
              <a:buChar char="•"/>
            </a:pPr>
            <a:endParaRPr lang="pt-BR" dirty="0" smtClean="0"/>
          </a:p>
          <a:p>
            <a:pPr marL="342900" indent="-342900" algn="just">
              <a:buFont typeface="Arial" panose="020B0604020202020204" pitchFamily="34" charset="0"/>
              <a:buChar char="•"/>
            </a:pPr>
            <a:r>
              <a:rPr lang="pt-BR" dirty="0" smtClean="0"/>
              <a:t>Distribuição dos dados referentes ao </a:t>
            </a:r>
            <a:r>
              <a:rPr lang="pt-BR" dirty="0" err="1" smtClean="0"/>
              <a:t>Dt</a:t>
            </a:r>
            <a:r>
              <a:rPr lang="pt-BR" dirty="0" smtClean="0"/>
              <a:t> se aproximava de uma distribuição da família exponencial o que permitiu a utilização de um modelo da classe do Modelo Linear Generalizado (MLG)</a:t>
            </a:r>
          </a:p>
          <a:p>
            <a:pPr marL="342900" indent="-342900" algn="just">
              <a:buFont typeface="Arial" panose="020B0604020202020204" pitchFamily="34" charset="0"/>
              <a:buChar char="•"/>
            </a:pPr>
            <a:endParaRPr lang="pt-BR" b="1" dirty="0" smtClean="0"/>
          </a:p>
          <a:p>
            <a:pPr marL="342900" indent="-342900" algn="just">
              <a:buFont typeface="Arial" panose="020B0604020202020204" pitchFamily="34" charset="0"/>
              <a:buChar char="•"/>
            </a:pPr>
            <a:r>
              <a:rPr lang="pt-BR" dirty="0" smtClean="0"/>
              <a:t>O modelo adequado de regressão ajustado foi o da família gaussiana inversa com função de ligação log na forma da equação:</a:t>
            </a:r>
          </a:p>
          <a:p>
            <a:pPr marL="342900" indent="-342900" algn="just">
              <a:buFont typeface="Arial" panose="020B0604020202020204" pitchFamily="34" charset="0"/>
              <a:buChar char="•"/>
            </a:pPr>
            <a:endParaRPr lang="pt-BR" dirty="0" smtClean="0"/>
          </a:p>
          <a:p>
            <a:pPr marL="342900" indent="-342900" algn="just">
              <a:buFont typeface="Arial" panose="020B0604020202020204" pitchFamily="34" charset="0"/>
              <a:buChar char="•"/>
            </a:pPr>
            <a:endParaRPr lang="pt-BR" dirty="0" smtClean="0"/>
          </a:p>
          <a:p>
            <a:pPr marL="342900" indent="-342900" algn="just">
              <a:buFont typeface="Arial" panose="020B0604020202020204" pitchFamily="34" charset="0"/>
              <a:buChar char="•"/>
            </a:pPr>
            <a:endParaRPr lang="pt-BR" dirty="0" smtClean="0"/>
          </a:p>
          <a:p>
            <a:pPr marL="342900" indent="-342900" algn="just">
              <a:buFont typeface="Arial" panose="020B0604020202020204" pitchFamily="34" charset="0"/>
              <a:buChar char="•"/>
            </a:pPr>
            <a:r>
              <a:rPr lang="pt-BR" dirty="0" smtClean="0"/>
              <a:t>Foi verificado no modelo a presença de desvios sistemáticos através da análise de adequação da distribuição, da função de variância e da presença de pontos influentes inconsistentes</a:t>
            </a:r>
          </a:p>
          <a:p>
            <a:pPr algn="just"/>
            <a:r>
              <a:rPr lang="pt-BR" sz="2000" dirty="0" smtClean="0"/>
              <a:t>  </a:t>
            </a:r>
          </a:p>
          <a:p>
            <a:pPr algn="just"/>
            <a:r>
              <a:rPr lang="pt-BR" sz="2000" dirty="0" smtClean="0"/>
              <a:t>Estimativa dos coeficientes do modelo final:                                                                                                                              </a:t>
            </a:r>
          </a:p>
          <a:p>
            <a:endParaRPr lang="pt-BR" dirty="0"/>
          </a:p>
        </p:txBody>
      </p:sp>
      <p:graphicFrame>
        <p:nvGraphicFramePr>
          <p:cNvPr id="13" name="Objeto 12"/>
          <p:cNvGraphicFramePr>
            <a:graphicFrameLocks noChangeAspect="1"/>
          </p:cNvGraphicFramePr>
          <p:nvPr>
            <p:extLst>
              <p:ext uri="{D42A27DB-BD31-4B8C-83A1-F6EECF244321}">
                <p14:modId xmlns:p14="http://schemas.microsoft.com/office/powerpoint/2010/main" val="3708286987"/>
              </p:ext>
            </p:extLst>
          </p:nvPr>
        </p:nvGraphicFramePr>
        <p:xfrm>
          <a:off x="2952403" y="3608908"/>
          <a:ext cx="4446588" cy="360363"/>
        </p:xfrm>
        <a:graphic>
          <a:graphicData uri="http://schemas.openxmlformats.org/presentationml/2006/ole">
            <mc:AlternateContent xmlns:mc="http://schemas.openxmlformats.org/markup-compatibility/2006">
              <mc:Choice xmlns:v="urn:schemas-microsoft-com:vml" Requires="v">
                <p:oleObj spid="_x0000_s1127" name="Equação" r:id="rId3" imgW="1803240" imgH="215640" progId="Equation.3">
                  <p:embed/>
                </p:oleObj>
              </mc:Choice>
              <mc:Fallback>
                <p:oleObj name="Equação" r:id="rId3" imgW="1803240" imgH="215640" progId="Equation.3">
                  <p:embed/>
                  <p:pic>
                    <p:nvPicPr>
                      <p:cNvPr id="0" name="Object 7"/>
                      <p:cNvPicPr>
                        <a:picLocks noChangeAspect="1" noChangeArrowheads="1"/>
                      </p:cNvPicPr>
                      <p:nvPr/>
                    </p:nvPicPr>
                    <p:blipFill>
                      <a:blip r:embed="rId4"/>
                      <a:srcRect/>
                      <a:stretch>
                        <a:fillRect/>
                      </a:stretch>
                    </p:blipFill>
                    <p:spPr bwMode="auto">
                      <a:xfrm>
                        <a:off x="2952403" y="3608908"/>
                        <a:ext cx="4446588" cy="360363"/>
                      </a:xfrm>
                      <a:prstGeom prst="rect">
                        <a:avLst/>
                      </a:prstGeom>
                      <a:noFill/>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2182837264"/>
              </p:ext>
            </p:extLst>
          </p:nvPr>
        </p:nvGraphicFramePr>
        <p:xfrm>
          <a:off x="0" y="4751462"/>
          <a:ext cx="95250" cy="180975"/>
        </p:xfrm>
        <a:graphic>
          <a:graphicData uri="http://schemas.openxmlformats.org/presentationml/2006/ole">
            <mc:AlternateContent xmlns:mc="http://schemas.openxmlformats.org/markup-compatibility/2006">
              <mc:Choice xmlns:v="urn:schemas-microsoft-com:vml" Requires="v">
                <p:oleObj spid="_x0000_s1128" name="Equação" r:id="rId5" imgW="114151" imgH="215619" progId="Equation.3">
                  <p:embed/>
                </p:oleObj>
              </mc:Choice>
              <mc:Fallback>
                <p:oleObj name="Equação" r:id="rId5" imgW="114151" imgH="21561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51462"/>
                        <a:ext cx="9525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4113287"/>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9"/>
          <p:cNvSpPr>
            <a:spLocks noChangeArrowheads="1"/>
          </p:cNvSpPr>
          <p:nvPr/>
        </p:nvSpPr>
        <p:spPr bwMode="auto">
          <a:xfrm>
            <a:off x="0" y="4751462"/>
            <a:ext cx="10801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0" name="Tabela 19"/>
          <p:cNvGraphicFramePr>
            <a:graphicFrameLocks noGrp="1"/>
          </p:cNvGraphicFramePr>
          <p:nvPr>
            <p:extLst>
              <p:ext uri="{D42A27DB-BD31-4B8C-83A1-F6EECF244321}">
                <p14:modId xmlns:p14="http://schemas.microsoft.com/office/powerpoint/2010/main" val="3048499025"/>
              </p:ext>
            </p:extLst>
          </p:nvPr>
        </p:nvGraphicFramePr>
        <p:xfrm>
          <a:off x="2758886" y="5508501"/>
          <a:ext cx="5234077" cy="1089851"/>
        </p:xfrm>
        <a:graphic>
          <a:graphicData uri="http://schemas.openxmlformats.org/drawingml/2006/table">
            <a:tbl>
              <a:tblPr firstRow="1" firstCol="1" bandRow="1">
                <a:tableStyleId>{5C22544A-7EE6-4342-B048-85BDC9FD1C3A}</a:tableStyleId>
              </a:tblPr>
              <a:tblGrid>
                <a:gridCol w="990752"/>
                <a:gridCol w="1128579"/>
                <a:gridCol w="1242539"/>
                <a:gridCol w="833515"/>
                <a:gridCol w="1038692"/>
              </a:tblGrid>
              <a:tr h="551181">
                <a:tc>
                  <a:txBody>
                    <a:bodyPr/>
                    <a:lstStyle/>
                    <a:p>
                      <a:pPr algn="ctr">
                        <a:lnSpc>
                          <a:spcPct val="107000"/>
                        </a:lnSpc>
                        <a:spcAft>
                          <a:spcPts val="0"/>
                        </a:spcAft>
                      </a:pPr>
                      <a:r>
                        <a:rPr lang="pt-BR" sz="1500" dirty="0">
                          <a:effectLst/>
                        </a:rPr>
                        <a:t>Coeficiente</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dirty="0">
                          <a:effectLst/>
                        </a:rPr>
                        <a:t>Estimativa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dirty="0">
                          <a:effectLst/>
                        </a:rPr>
                        <a:t>Desvio Padrão</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dirty="0">
                          <a:effectLst/>
                        </a:rPr>
                        <a:t>Valor t</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a:effectLst/>
                        </a:rPr>
                        <a:t>Pr(&gt;|t|)</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9335">
                <a:tc>
                  <a:txBody>
                    <a:bodyPr/>
                    <a:lstStyle/>
                    <a:p>
                      <a:pPr algn="ctr">
                        <a:lnSpc>
                          <a:spcPct val="107000"/>
                        </a:lnSpc>
                        <a:spcAft>
                          <a:spcPts val="0"/>
                        </a:spcAft>
                      </a:pPr>
                      <a:r>
                        <a:rPr lang="pt-BR" sz="1500">
                          <a:effectLst/>
                        </a:rPr>
                        <a:t>T</a:t>
                      </a:r>
                      <a:r>
                        <a:rPr lang="pt-BR" sz="1500" baseline="-25000">
                          <a:effectLst/>
                        </a:rPr>
                        <a:t>rm</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a:effectLst/>
                        </a:rPr>
                        <a:t>-0,0726</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a:effectLst/>
                        </a:rPr>
                        <a:t>0,0063</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pt-BR" sz="1500" dirty="0">
                          <a:effectLst/>
                        </a:rPr>
                        <a:t>-11,421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pt-BR" sz="1500" dirty="0">
                          <a:effectLst/>
                        </a:rPr>
                        <a:t>5,04e-15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69335">
                <a:tc>
                  <a:txBody>
                    <a:bodyPr/>
                    <a:lstStyle/>
                    <a:p>
                      <a:pPr algn="ctr">
                        <a:lnSpc>
                          <a:spcPct val="107000"/>
                        </a:lnSpc>
                        <a:spcAft>
                          <a:spcPts val="0"/>
                        </a:spcAft>
                      </a:pPr>
                      <a:r>
                        <a:rPr lang="pt-BR" sz="1500">
                          <a:effectLst/>
                        </a:rPr>
                        <a:t>(t</a:t>
                      </a:r>
                      <a:r>
                        <a:rPr lang="pt-BR" sz="1500" baseline="-25000">
                          <a:effectLst/>
                        </a:rPr>
                        <a:t>g</a:t>
                      </a:r>
                      <a:r>
                        <a:rPr lang="pt-BR" sz="1500">
                          <a:effectLst/>
                        </a:rPr>
                        <a:t>-t</a:t>
                      </a:r>
                      <a:r>
                        <a:rPr lang="pt-BR" sz="1500" baseline="-25000">
                          <a:effectLst/>
                        </a:rPr>
                        <a:t>a</a:t>
                      </a:r>
                      <a:r>
                        <a:rPr lang="pt-BR" sz="1500">
                          <a:effectLst/>
                        </a:rPr>
                        <a:t>)</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a:effectLst/>
                        </a:rPr>
                        <a:t>-0,341</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pt-BR" sz="1500">
                          <a:effectLst/>
                        </a:rPr>
                        <a:t>0,0850</a:t>
                      </a:r>
                      <a:endParaRPr lang="pt-BR"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pt-BR" sz="1500" dirty="0">
                          <a:effectLst/>
                        </a:rPr>
                        <a:t>-4,017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pt-BR" sz="1500" dirty="0">
                          <a:effectLst/>
                        </a:rPr>
                        <a:t>0,0002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3018723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 e discussões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827981"/>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b="1" dirty="0" smtClean="0"/>
              <a:t>Modelagem matemática</a:t>
            </a:r>
          </a:p>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98041" y="971997"/>
            <a:ext cx="10225210" cy="954107"/>
          </a:xfrm>
          <a:prstGeom prst="rect">
            <a:avLst/>
          </a:prstGeom>
        </p:spPr>
        <p:txBody>
          <a:bodyPr wrap="square">
            <a:spAutoFit/>
          </a:bodyPr>
          <a:lstStyle/>
          <a:p>
            <a:pPr algn="just"/>
            <a:endParaRPr lang="pt-BR" dirty="0"/>
          </a:p>
          <a:p>
            <a:pPr algn="just"/>
            <a:r>
              <a:rPr lang="pt-BR" sz="2000" dirty="0" smtClean="0"/>
              <a:t>                                                                                                                                </a:t>
            </a:r>
            <a:endParaRPr lang="pt-BR" sz="2000" dirty="0"/>
          </a:p>
          <a:p>
            <a:endParaRPr lang="pt-BR" dirty="0"/>
          </a:p>
        </p:txBody>
      </p:sp>
      <p:graphicFrame>
        <p:nvGraphicFramePr>
          <p:cNvPr id="14" name="Objeto 13"/>
          <p:cNvGraphicFramePr>
            <a:graphicFrameLocks noChangeAspect="1"/>
          </p:cNvGraphicFramePr>
          <p:nvPr/>
        </p:nvGraphicFramePr>
        <p:xfrm>
          <a:off x="0" y="4751462"/>
          <a:ext cx="95250" cy="180975"/>
        </p:xfrm>
        <a:graphic>
          <a:graphicData uri="http://schemas.openxmlformats.org/presentationml/2006/ole">
            <mc:AlternateContent xmlns:mc="http://schemas.openxmlformats.org/markup-compatibility/2006">
              <mc:Choice xmlns:v="urn:schemas-microsoft-com:vml" Requires="v">
                <p:oleObj spid="_x0000_s2146" name="Equação" r:id="rId3" imgW="114151" imgH="215619" progId="Equation.3">
                  <p:embed/>
                </p:oleObj>
              </mc:Choice>
              <mc:Fallback>
                <p:oleObj name="Equação"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1462"/>
                        <a:ext cx="9525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4113287"/>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9"/>
          <p:cNvSpPr>
            <a:spLocks noChangeArrowheads="1"/>
          </p:cNvSpPr>
          <p:nvPr/>
        </p:nvSpPr>
        <p:spPr bwMode="auto">
          <a:xfrm>
            <a:off x="0" y="4751462"/>
            <a:ext cx="10801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0" y="0"/>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3180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514924853"/>
              </p:ext>
            </p:extLst>
          </p:nvPr>
        </p:nvGraphicFramePr>
        <p:xfrm>
          <a:off x="2880395" y="1616722"/>
          <a:ext cx="4442150" cy="579411"/>
        </p:xfrm>
        <a:graphic>
          <a:graphicData uri="http://schemas.openxmlformats.org/presentationml/2006/ole">
            <mc:AlternateContent xmlns:mc="http://schemas.openxmlformats.org/markup-compatibility/2006">
              <mc:Choice xmlns:v="urn:schemas-microsoft-com:vml" Requires="v">
                <p:oleObj spid="_x0000_s2147" name="Equação" r:id="rId5" imgW="1396394" imgH="203112" progId="Equation.3">
                  <p:embed/>
                </p:oleObj>
              </mc:Choice>
              <mc:Fallback>
                <p:oleObj name="Equação" r:id="rId5" imgW="1396394"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395" y="1616722"/>
                        <a:ext cx="4442150" cy="579411"/>
                      </a:xfrm>
                      <a:prstGeom prst="rect">
                        <a:avLst/>
                      </a:prstGeom>
                      <a:noFill/>
                    </p:spPr>
                  </p:pic>
                </p:oleObj>
              </mc:Fallback>
            </mc:AlternateContent>
          </a:graphicData>
        </a:graphic>
      </p:graphicFrame>
      <p:pic>
        <p:nvPicPr>
          <p:cNvPr id="18" name="Imagem 17"/>
          <p:cNvPicPr/>
          <p:nvPr/>
        </p:nvPicPr>
        <p:blipFill>
          <a:blip r:embed="rId7">
            <a:extLst>
              <a:ext uri="{28A0092B-C50C-407E-A947-70E740481C1C}">
                <a14:useLocalDpi xmlns:a14="http://schemas.microsoft.com/office/drawing/2010/main" val="0"/>
              </a:ext>
            </a:extLst>
          </a:blip>
          <a:stretch>
            <a:fillRect/>
          </a:stretch>
        </p:blipFill>
        <p:spPr>
          <a:xfrm>
            <a:off x="5857075" y="2414007"/>
            <a:ext cx="4872192" cy="4102606"/>
          </a:xfrm>
          <a:prstGeom prst="rect">
            <a:avLst/>
          </a:prstGeom>
        </p:spPr>
      </p:pic>
      <p:sp>
        <p:nvSpPr>
          <p:cNvPr id="12" name="Retângulo 11"/>
          <p:cNvSpPr/>
          <p:nvPr/>
        </p:nvSpPr>
        <p:spPr>
          <a:xfrm>
            <a:off x="124785" y="2964923"/>
            <a:ext cx="5516265" cy="2759602"/>
          </a:xfrm>
          <a:prstGeom prst="rect">
            <a:avLst/>
          </a:prstGeom>
        </p:spPr>
        <p:txBody>
          <a:bodyPr wrap="square">
            <a:spAutoFit/>
          </a:bodyPr>
          <a:lstStyle/>
          <a:p>
            <a:pPr marL="285750" indent="-285750" algn="just">
              <a:lnSpc>
                <a:spcPct val="107000"/>
              </a:lnSpc>
              <a:spcAft>
                <a:spcPts val="0"/>
              </a:spcAft>
              <a:buFont typeface="Arial" panose="020B0604020202020204" pitchFamily="34" charset="0"/>
              <a:buChar char="•"/>
            </a:pPr>
            <a:r>
              <a:rPr lang="pt-BR" dirty="0" smtClean="0">
                <a:latin typeface="+mj-lt"/>
                <a:ea typeface="Times New Roman" panose="02020603050405020304" pitchFamily="18" charset="0"/>
                <a:cs typeface="Times New Roman" panose="02020603050405020304" pitchFamily="18" charset="0"/>
              </a:rPr>
              <a:t>Observa-se </a:t>
            </a:r>
            <a:r>
              <a:rPr lang="pt-BR" dirty="0">
                <a:latin typeface="+mj-lt"/>
                <a:ea typeface="Times New Roman" panose="02020603050405020304" pitchFamily="18" charset="0"/>
                <a:cs typeface="Times New Roman" panose="02020603050405020304" pitchFamily="18" charset="0"/>
              </a:rPr>
              <a:t>que mantendo constante a </a:t>
            </a:r>
            <a:r>
              <a:rPr lang="pt-BR" dirty="0" smtClean="0">
                <a:latin typeface="+mj-lt"/>
                <a:ea typeface="Times New Roman" panose="02020603050405020304" pitchFamily="18" charset="0"/>
                <a:cs typeface="Times New Roman" panose="02020603050405020304" pitchFamily="18" charset="0"/>
              </a:rPr>
              <a:t>(</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rm</a:t>
            </a:r>
            <a:r>
              <a:rPr lang="pt-BR" dirty="0">
                <a:latin typeface="+mj-lt"/>
                <a:ea typeface="Times New Roman" panose="02020603050405020304" pitchFamily="18" charset="0"/>
                <a:cs typeface="Times New Roman" panose="02020603050405020304" pitchFamily="18" charset="0"/>
              </a:rPr>
              <a:t>) a cada aumento de um grau </a:t>
            </a:r>
            <a:r>
              <a:rPr lang="pt-BR" dirty="0" smtClean="0">
                <a:latin typeface="+mj-lt"/>
                <a:ea typeface="Times New Roman" panose="02020603050405020304" pitchFamily="18" charset="0"/>
                <a:cs typeface="Times New Roman" panose="02020603050405020304" pitchFamily="18" charset="0"/>
              </a:rPr>
              <a:t>(</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g</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a</a:t>
            </a:r>
            <a:r>
              <a:rPr lang="pt-BR" dirty="0">
                <a:latin typeface="+mj-lt"/>
                <a:ea typeface="Times New Roman" panose="02020603050405020304" pitchFamily="18" charset="0"/>
                <a:cs typeface="Times New Roman" panose="02020603050405020304" pitchFamily="18" charset="0"/>
              </a:rPr>
              <a:t>) o desempenho diminui em torno de 29</a:t>
            </a:r>
            <a:r>
              <a:rPr lang="pt-BR" dirty="0" smtClean="0">
                <a:latin typeface="+mj-lt"/>
                <a:ea typeface="Times New Roman" panose="02020603050405020304" pitchFamily="18" charset="0"/>
                <a:cs typeface="Times New Roman" panose="02020603050405020304" pitchFamily="18" charset="0"/>
              </a:rPr>
              <a:t>%</a:t>
            </a:r>
          </a:p>
          <a:p>
            <a:pPr marL="285750" indent="-285750" algn="just">
              <a:lnSpc>
                <a:spcPct val="107000"/>
              </a:lnSpc>
              <a:spcAft>
                <a:spcPts val="0"/>
              </a:spcAft>
              <a:buFont typeface="Arial" panose="020B0604020202020204" pitchFamily="34" charset="0"/>
              <a:buChar char="•"/>
            </a:pPr>
            <a:endParaRPr lang="pt-BR" dirty="0" smtClean="0">
              <a:latin typeface="+mj-lt"/>
              <a:ea typeface="Times New Roman" panose="02020603050405020304" pitchFamily="18"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endParaRPr lang="pt-BR" dirty="0" smtClean="0">
              <a:latin typeface="+mj-lt"/>
              <a:ea typeface="Times New Roman" panose="02020603050405020304" pitchFamily="18"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pt-BR" dirty="0">
                <a:latin typeface="+mj-lt"/>
                <a:ea typeface="Times New Roman" panose="02020603050405020304" pitchFamily="18" charset="0"/>
                <a:cs typeface="Times New Roman" panose="02020603050405020304" pitchFamily="18" charset="0"/>
              </a:rPr>
              <a:t>A</a:t>
            </a:r>
            <a:r>
              <a:rPr lang="pt-BR" dirty="0" smtClean="0">
                <a:latin typeface="+mj-lt"/>
                <a:ea typeface="Times New Roman" panose="02020603050405020304" pitchFamily="18" charset="0"/>
                <a:cs typeface="Times New Roman" panose="02020603050405020304" pitchFamily="18" charset="0"/>
              </a:rPr>
              <a:t>o </a:t>
            </a:r>
            <a:r>
              <a:rPr lang="pt-BR" dirty="0">
                <a:latin typeface="+mj-lt"/>
                <a:ea typeface="Times New Roman" panose="02020603050405020304" pitchFamily="18" charset="0"/>
                <a:cs typeface="Times New Roman" panose="02020603050405020304" pitchFamily="18" charset="0"/>
              </a:rPr>
              <a:t>fixar três valores para </a:t>
            </a:r>
            <a:r>
              <a:rPr lang="pt-BR" dirty="0" err="1" smtClean="0">
                <a:ea typeface="Times New Roman" panose="02020603050405020304" pitchFamily="18" charset="0"/>
                <a:cs typeface="Times New Roman" panose="02020603050405020304" pitchFamily="18" charset="0"/>
              </a:rPr>
              <a:t>T</a:t>
            </a:r>
            <a:r>
              <a:rPr lang="pt-BR" baseline="-25000" dirty="0" err="1" smtClean="0">
                <a:ea typeface="Times New Roman" panose="02020603050405020304" pitchFamily="18" charset="0"/>
                <a:cs typeface="Times New Roman" panose="02020603050405020304" pitchFamily="18" charset="0"/>
              </a:rPr>
              <a:t>rm</a:t>
            </a:r>
            <a:r>
              <a:rPr lang="pt-BR" baseline="-25000" dirty="0" smtClean="0">
                <a:ea typeface="Times New Roman" panose="02020603050405020304" pitchFamily="18" charset="0"/>
                <a:cs typeface="Times New Roman" panose="02020603050405020304" pitchFamily="18" charset="0"/>
              </a:rPr>
              <a:t> </a:t>
            </a:r>
            <a:r>
              <a:rPr lang="pt-BR" dirty="0" smtClean="0">
                <a:latin typeface="+mj-lt"/>
                <a:ea typeface="Times New Roman" panose="02020603050405020304" pitchFamily="18" charset="0"/>
                <a:cs typeface="Times New Roman" panose="02020603050405020304" pitchFamily="18" charset="0"/>
              </a:rPr>
              <a:t>(23°C</a:t>
            </a:r>
            <a:r>
              <a:rPr lang="pt-BR" dirty="0">
                <a:latin typeface="+mj-lt"/>
                <a:ea typeface="Times New Roman" panose="02020603050405020304" pitchFamily="18" charset="0"/>
                <a:cs typeface="Times New Roman" panose="02020603050405020304" pitchFamily="18" charset="0"/>
              </a:rPr>
              <a:t>, 25°C e 28°C), variando (</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g</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a</a:t>
            </a:r>
            <a:r>
              <a:rPr lang="pt-BR" dirty="0">
                <a:latin typeface="+mj-lt"/>
                <a:ea typeface="Times New Roman" panose="02020603050405020304" pitchFamily="18" charset="0"/>
                <a:cs typeface="Times New Roman" panose="02020603050405020304" pitchFamily="18" charset="0"/>
              </a:rPr>
              <a:t>) entre 1 e 4°C, observa-se, de acordo com o gráfico </a:t>
            </a:r>
            <a:r>
              <a:rPr lang="pt-BR" dirty="0" smtClean="0">
                <a:latin typeface="+mj-lt"/>
                <a:ea typeface="Times New Roman" panose="02020603050405020304" pitchFamily="18" charset="0"/>
                <a:cs typeface="Times New Roman" panose="02020603050405020304" pitchFamily="18" charset="0"/>
              </a:rPr>
              <a:t>ao lado, </a:t>
            </a:r>
            <a:r>
              <a:rPr lang="pt-BR" dirty="0">
                <a:latin typeface="+mj-lt"/>
                <a:ea typeface="Times New Roman" panose="02020603050405020304" pitchFamily="18" charset="0"/>
                <a:cs typeface="Times New Roman" panose="02020603050405020304" pitchFamily="18" charset="0"/>
              </a:rPr>
              <a:t>que o desempenho tende a diminuir com o aumento de (</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g</a:t>
            </a:r>
            <a:r>
              <a:rPr lang="pt-BR" dirty="0" err="1">
                <a:latin typeface="+mj-lt"/>
                <a:ea typeface="Times New Roman" panose="02020603050405020304" pitchFamily="18" charset="0"/>
                <a:cs typeface="Times New Roman" panose="02020603050405020304" pitchFamily="18" charset="0"/>
              </a:rPr>
              <a:t>-t</a:t>
            </a:r>
            <a:r>
              <a:rPr lang="pt-BR" baseline="-25000" dirty="0" err="1">
                <a:latin typeface="+mj-lt"/>
                <a:ea typeface="Times New Roman" panose="02020603050405020304" pitchFamily="18" charset="0"/>
                <a:cs typeface="Times New Roman" panose="02020603050405020304" pitchFamily="18" charset="0"/>
              </a:rPr>
              <a:t>a</a:t>
            </a:r>
            <a:r>
              <a:rPr lang="pt-BR" dirty="0" smtClean="0">
                <a:latin typeface="+mj-lt"/>
                <a:ea typeface="Times New Roman" panose="02020603050405020304" pitchFamily="18" charset="0"/>
                <a:cs typeface="Times New Roman" panose="02020603050405020304" pitchFamily="18" charset="0"/>
              </a:rPr>
              <a:t>)</a:t>
            </a:r>
            <a:endParaRPr lang="pt-BR"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54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CONCLUSÕES </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1188021"/>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pt-BR" sz="1800" b="1" dirty="0"/>
          </a:p>
        </p:txBody>
      </p:sp>
      <p:sp>
        <p:nvSpPr>
          <p:cNvPr id="5" name="Retângulo 4"/>
          <p:cNvSpPr/>
          <p:nvPr/>
        </p:nvSpPr>
        <p:spPr>
          <a:xfrm>
            <a:off x="198041" y="971997"/>
            <a:ext cx="10225210" cy="954107"/>
          </a:xfrm>
          <a:prstGeom prst="rect">
            <a:avLst/>
          </a:prstGeom>
        </p:spPr>
        <p:txBody>
          <a:bodyPr wrap="square">
            <a:spAutoFit/>
          </a:bodyPr>
          <a:lstStyle/>
          <a:p>
            <a:pPr algn="just"/>
            <a:endParaRPr lang="pt-BR" dirty="0"/>
          </a:p>
          <a:p>
            <a:pPr algn="just"/>
            <a:r>
              <a:rPr lang="pt-BR" sz="2000" dirty="0" smtClean="0"/>
              <a:t>                                                                                                                                </a:t>
            </a:r>
            <a:endParaRPr lang="pt-BR" sz="2000" dirty="0"/>
          </a:p>
          <a:p>
            <a:endParaRPr lang="pt-BR" dirty="0"/>
          </a:p>
        </p:txBody>
      </p:sp>
      <p:graphicFrame>
        <p:nvGraphicFramePr>
          <p:cNvPr id="14" name="Objeto 13"/>
          <p:cNvGraphicFramePr>
            <a:graphicFrameLocks noChangeAspect="1"/>
          </p:cNvGraphicFramePr>
          <p:nvPr/>
        </p:nvGraphicFramePr>
        <p:xfrm>
          <a:off x="0" y="4751462"/>
          <a:ext cx="95250" cy="180975"/>
        </p:xfrm>
        <a:graphic>
          <a:graphicData uri="http://schemas.openxmlformats.org/presentationml/2006/ole">
            <mc:AlternateContent xmlns:mc="http://schemas.openxmlformats.org/markup-compatibility/2006">
              <mc:Choice xmlns:v="urn:schemas-microsoft-com:vml" Requires="v">
                <p:oleObj spid="_x0000_s3118" name="Equação" r:id="rId3" imgW="114151" imgH="215619" progId="Equation.3">
                  <p:embed/>
                </p:oleObj>
              </mc:Choice>
              <mc:Fallback>
                <p:oleObj name="Equação"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1462"/>
                        <a:ext cx="9525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4113287"/>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9"/>
          <p:cNvSpPr>
            <a:spLocks noChangeArrowheads="1"/>
          </p:cNvSpPr>
          <p:nvPr/>
        </p:nvSpPr>
        <p:spPr bwMode="auto">
          <a:xfrm>
            <a:off x="0" y="4751462"/>
            <a:ext cx="10801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0" y="0"/>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3180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2" name="Retângulo 11"/>
              <p:cNvSpPr/>
              <p:nvPr/>
            </p:nvSpPr>
            <p:spPr>
              <a:xfrm>
                <a:off x="142133" y="827981"/>
                <a:ext cx="10401258" cy="6202467"/>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pt-BR" dirty="0" smtClean="0"/>
                  <a:t>Os </a:t>
                </a:r>
                <a:r>
                  <a:rPr lang="pt-BR" dirty="0"/>
                  <a:t>resultados apontaram que o </a:t>
                </a:r>
                <a:r>
                  <a:rPr lang="pt-BR" dirty="0" smtClean="0"/>
                  <a:t>LI da </a:t>
                </a:r>
                <a:r>
                  <a:rPr lang="pt-BR" dirty="0"/>
                  <a:t>Instituição G, em João Pessoa, com os alunos portando laptops, apresentou a maior incidência de radiação térmica no ambiente de </a:t>
                </a:r>
                <a:r>
                  <a:rPr lang="pt-BR" dirty="0" smtClean="0"/>
                  <a:t>coleta,  </a:t>
                </a:r>
                <a:r>
                  <a:rPr lang="pt-BR" dirty="0"/>
                  <a:t>tal que a </a:t>
                </a:r>
                <a:r>
                  <a:rPr lang="pt-BR" dirty="0" err="1" smtClean="0"/>
                  <a:t>T</a:t>
                </a:r>
                <a:r>
                  <a:rPr lang="pt-BR" baseline="-25000" dirty="0" err="1" smtClean="0"/>
                  <a:t>rm</a:t>
                </a:r>
                <a:r>
                  <a:rPr lang="pt-BR" dirty="0" smtClean="0"/>
                  <a:t> </a:t>
                </a:r>
                <a:r>
                  <a:rPr lang="pt-BR" dirty="0"/>
                  <a:t>em dado instante superou a </a:t>
                </a:r>
                <a:r>
                  <a:rPr lang="pt-BR" dirty="0" err="1" smtClean="0"/>
                  <a:t>T</a:t>
                </a:r>
                <a:r>
                  <a:rPr lang="pt-BR" baseline="-25000" dirty="0" err="1" smtClean="0"/>
                  <a:t>g</a:t>
                </a:r>
                <a:r>
                  <a:rPr lang="pt-BR" dirty="0" smtClean="0"/>
                  <a:t> em </a:t>
                </a:r>
                <a:r>
                  <a:rPr lang="pt-BR" dirty="0"/>
                  <a:t>2,25 °C</a:t>
                </a:r>
                <a14:m>
                  <m:oMath xmlns:m="http://schemas.openxmlformats.org/officeDocument/2006/math">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a:rPr>
                              <m:t>h</m:t>
                            </m:r>
                          </m:e>
                          <m:sub>
                            <m:r>
                              <a:rPr lang="pt-BR" i="1">
                                <a:latin typeface="Cambria Math"/>
                              </a:rPr>
                              <m:t>𝑐𝑔</m:t>
                            </m:r>
                          </m:sub>
                        </m:sSub>
                      </m:num>
                      <m:den>
                        <m:r>
                          <a:rPr lang="pt-BR" i="1">
                            <a:latin typeface="Cambria Math"/>
                          </a:rPr>
                          <m:t>𝜀</m:t>
                        </m:r>
                        <m:r>
                          <a:rPr lang="pt-BR" i="1">
                            <a:latin typeface="Cambria Math"/>
                          </a:rPr>
                          <m:t>𝑔</m:t>
                        </m:r>
                        <m:r>
                          <a:rPr lang="pt-BR" i="1">
                            <a:latin typeface="Cambria Math"/>
                          </a:rPr>
                          <m:t>𝜎</m:t>
                        </m:r>
                      </m:den>
                    </m:f>
                  </m:oMath>
                </a14:m>
                <a:endParaRPr lang="pt-BR" dirty="0"/>
              </a:p>
              <a:p>
                <a:pPr marL="285750" indent="-285750" algn="just">
                  <a:lnSpc>
                    <a:spcPct val="107000"/>
                  </a:lnSpc>
                  <a:spcAft>
                    <a:spcPts val="0"/>
                  </a:spcAft>
                  <a:buFont typeface="Arial" panose="020B0604020202020204" pitchFamily="34" charset="0"/>
                  <a:buChar char="•"/>
                </a:pPr>
                <a:endParaRPr lang="pt-BR" dirty="0" smtClean="0">
                  <a:latin typeface="+mj-lt"/>
                  <a:ea typeface="Times New Roman" panose="02020603050405020304" pitchFamily="18"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pt-BR" dirty="0" smtClean="0"/>
                  <a:t>Sob </a:t>
                </a:r>
                <a:r>
                  <a:rPr lang="pt-BR" dirty="0"/>
                  <a:t>ponto de vista da análise dos elementos </a:t>
                </a:r>
                <a:r>
                  <a:rPr lang="pt-BR" dirty="0" smtClean="0"/>
                  <a:t>arquiteturais o </a:t>
                </a:r>
                <a:r>
                  <a:rPr lang="pt-BR" dirty="0"/>
                  <a:t>projeto da edificação do </a:t>
                </a:r>
                <a:r>
                  <a:rPr lang="pt-BR" dirty="0" smtClean="0"/>
                  <a:t>LI-G </a:t>
                </a:r>
                <a:r>
                  <a:rPr lang="pt-BR" dirty="0"/>
                  <a:t>estava adequado tanto pela boa orientação </a:t>
                </a:r>
                <a:r>
                  <a:rPr lang="pt-BR" dirty="0" smtClean="0"/>
                  <a:t>como </a:t>
                </a:r>
                <a:r>
                  <a:rPr lang="pt-BR" dirty="0"/>
                  <a:t>pelo bom desempenho térmico dos seus </a:t>
                </a:r>
                <a:r>
                  <a:rPr lang="pt-BR" dirty="0" smtClean="0"/>
                  <a:t>materiais</a:t>
                </a:r>
              </a:p>
              <a:p>
                <a:pPr marL="285750" indent="-285750" algn="just">
                  <a:lnSpc>
                    <a:spcPct val="107000"/>
                  </a:lnSpc>
                  <a:spcAft>
                    <a:spcPts val="0"/>
                  </a:spcAft>
                  <a:buFont typeface="Arial" panose="020B0604020202020204" pitchFamily="34" charset="0"/>
                  <a:buChar char="•"/>
                </a:pPr>
                <a:endParaRPr lang="pt-BR" dirty="0">
                  <a:effectLst/>
                  <a:latin typeface="+mj-lt"/>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pt-BR" dirty="0"/>
                  <a:t>Como o projeto arquitetônico do </a:t>
                </a:r>
                <a:r>
                  <a:rPr lang="pt-BR" dirty="0" smtClean="0"/>
                  <a:t>LI-G estava adequado</a:t>
                </a:r>
                <a:r>
                  <a:rPr lang="pt-BR" dirty="0"/>
                  <a:t>, é provável que as fontes de calor interna  devem ter </a:t>
                </a:r>
                <a:r>
                  <a:rPr lang="pt-BR" dirty="0" smtClean="0"/>
                  <a:t>contribuído para </a:t>
                </a:r>
                <a:r>
                  <a:rPr lang="pt-BR" dirty="0"/>
                  <a:t>o aumento da radiação térmica, haja vista que o número  de </a:t>
                </a:r>
                <a:r>
                  <a:rPr lang="pt-BR" dirty="0" smtClean="0"/>
                  <a:t>estudantes e </a:t>
                </a:r>
                <a:r>
                  <a:rPr lang="pt-BR" dirty="0"/>
                  <a:t>laptops eram representativos (40</a:t>
                </a:r>
                <a:r>
                  <a:rPr lang="pt-BR" dirty="0" smtClean="0"/>
                  <a:t>)</a:t>
                </a:r>
              </a:p>
              <a:p>
                <a:pPr marL="285750" indent="-285750" algn="just">
                  <a:lnSpc>
                    <a:spcPct val="107000"/>
                  </a:lnSpc>
                  <a:spcAft>
                    <a:spcPts val="0"/>
                  </a:spcAft>
                  <a:buFont typeface="Arial" panose="020B0604020202020204" pitchFamily="34" charset="0"/>
                  <a:buChar char="•"/>
                </a:pPr>
                <a:endParaRPr lang="pt-BR" dirty="0" smtClean="0">
                  <a:effectLst/>
                  <a:latin typeface="+mj-lt"/>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pt-BR" dirty="0" smtClean="0"/>
                  <a:t>Através modelagem </a:t>
                </a:r>
                <a:r>
                  <a:rPr lang="pt-BR" dirty="0"/>
                  <a:t>matemática </a:t>
                </a:r>
                <a:r>
                  <a:rPr lang="pt-BR" dirty="0" smtClean="0"/>
                  <a:t>pôde-se constatar que </a:t>
                </a:r>
                <a:r>
                  <a:rPr lang="pt-BR" dirty="0"/>
                  <a:t>a cada aumento de um grau na </a:t>
                </a:r>
                <a:r>
                  <a:rPr lang="pt-BR" dirty="0" smtClean="0"/>
                  <a:t>(</a:t>
                </a:r>
                <a:r>
                  <a:rPr lang="pt-BR" dirty="0" err="1"/>
                  <a:t>T</a:t>
                </a:r>
                <a:r>
                  <a:rPr lang="pt-BR" baseline="-25000" dirty="0" err="1"/>
                  <a:t>g</a:t>
                </a:r>
                <a:r>
                  <a:rPr lang="pt-BR" dirty="0" err="1"/>
                  <a:t>-T</a:t>
                </a:r>
                <a:r>
                  <a:rPr lang="pt-BR" baseline="-25000" dirty="0" err="1"/>
                  <a:t>a</a:t>
                </a:r>
                <a:r>
                  <a:rPr lang="pt-BR" dirty="0"/>
                  <a:t>), o desempenho dos estudantes no </a:t>
                </a:r>
                <a:r>
                  <a:rPr lang="pt-BR" dirty="0" smtClean="0"/>
                  <a:t>LI da </a:t>
                </a:r>
                <a:r>
                  <a:rPr lang="pt-BR" dirty="0"/>
                  <a:t>instituição G </a:t>
                </a:r>
                <a:r>
                  <a:rPr lang="pt-BR" dirty="0" smtClean="0"/>
                  <a:t>diminuía </a:t>
                </a:r>
                <a:r>
                  <a:rPr lang="pt-BR" dirty="0"/>
                  <a:t>em torno de 29%, </a:t>
                </a:r>
                <a:r>
                  <a:rPr lang="pt-BR" dirty="0" smtClean="0"/>
                  <a:t>logo, </a:t>
                </a:r>
                <a:r>
                  <a:rPr lang="pt-BR" dirty="0"/>
                  <a:t>quanto maior a </a:t>
                </a:r>
                <a:r>
                  <a:rPr lang="pt-BR" dirty="0" err="1"/>
                  <a:t>T</a:t>
                </a:r>
                <a:r>
                  <a:rPr lang="pt-BR" baseline="-25000" dirty="0" err="1"/>
                  <a:t>rm</a:t>
                </a:r>
                <a:r>
                  <a:rPr lang="pt-BR" dirty="0" smtClean="0"/>
                  <a:t>, </a:t>
                </a:r>
                <a:r>
                  <a:rPr lang="pt-BR" dirty="0"/>
                  <a:t>maior será a radiação térmica nesse laboratório, e esse aumento poderá comprometer o desempenho dos </a:t>
                </a:r>
                <a:r>
                  <a:rPr lang="pt-BR" dirty="0" smtClean="0"/>
                  <a:t>estudantes</a:t>
                </a:r>
              </a:p>
              <a:p>
                <a:pPr marL="285750" indent="-285750" algn="just">
                  <a:lnSpc>
                    <a:spcPct val="107000"/>
                  </a:lnSpc>
                  <a:spcAft>
                    <a:spcPts val="0"/>
                  </a:spcAft>
                  <a:buFont typeface="Arial" panose="020B0604020202020204" pitchFamily="34" charset="0"/>
                  <a:buChar char="•"/>
                </a:pPr>
                <a:endParaRPr lang="pt-BR" dirty="0">
                  <a:effectLst/>
                  <a:latin typeface="+mj-lt"/>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pt-BR" dirty="0" smtClean="0"/>
                  <a:t>Como a </a:t>
                </a:r>
                <a:r>
                  <a:rPr lang="pt-BR" dirty="0"/>
                  <a:t>produtividade pode sofrer alterações devido às mudanças de temperatura do ar em ambientes de ensino climatizados, conforme já comprovado por publicações internacionais, neste caso específico, se </a:t>
                </a:r>
                <a:r>
                  <a:rPr lang="pt-BR" dirty="0" err="1"/>
                  <a:t>T</a:t>
                </a:r>
                <a:r>
                  <a:rPr lang="pt-BR" baseline="-25000" dirty="0" err="1"/>
                  <a:t>g</a:t>
                </a:r>
                <a:r>
                  <a:rPr lang="pt-BR" dirty="0"/>
                  <a:t>&gt;&gt;</a:t>
                </a:r>
                <a:r>
                  <a:rPr lang="pt-BR" dirty="0" err="1" smtClean="0"/>
                  <a:t>T</a:t>
                </a:r>
                <a:r>
                  <a:rPr lang="pt-BR" baseline="-25000" dirty="0" err="1" smtClean="0"/>
                  <a:t>a</a:t>
                </a:r>
                <a:r>
                  <a:rPr lang="pt-BR" dirty="0" smtClean="0"/>
                  <a:t>, </a:t>
                </a:r>
                <a:r>
                  <a:rPr lang="pt-BR" dirty="0"/>
                  <a:t>possivelmente </a:t>
                </a:r>
                <a:r>
                  <a:rPr lang="pt-BR" dirty="0" smtClean="0"/>
                  <a:t> a radiação térmica poderá </a:t>
                </a:r>
                <a:r>
                  <a:rPr lang="pt-BR" dirty="0"/>
                  <a:t>interferir no desempenho das pessoas presentes em ambiente providos de </a:t>
                </a:r>
                <a:r>
                  <a:rPr lang="pt-BR" i="1" dirty="0" smtClean="0"/>
                  <a:t>News ICT</a:t>
                </a:r>
                <a:endParaRPr lang="pt-BR" dirty="0">
                  <a:effectLst/>
                  <a:latin typeface="+mj-lt"/>
                  <a:ea typeface="Calibri" panose="020F0502020204030204" pitchFamily="34" charset="0"/>
                  <a:cs typeface="Times New Roman" panose="02020603050405020304" pitchFamily="18" charset="0"/>
                </a:endParaRPr>
              </a:p>
            </p:txBody>
          </p:sp>
        </mc:Choice>
        <mc:Fallback xmlns="">
          <p:sp>
            <p:nvSpPr>
              <p:cNvPr id="12" name="Retângulo 11"/>
              <p:cNvSpPr>
                <a:spLocks noRot="1" noChangeAspect="1" noMove="1" noResize="1" noEditPoints="1" noAdjustHandles="1" noChangeArrowheads="1" noChangeShapeType="1" noTextEdit="1"/>
              </p:cNvSpPr>
              <p:nvPr/>
            </p:nvSpPr>
            <p:spPr>
              <a:xfrm>
                <a:off x="142133" y="827981"/>
                <a:ext cx="10401258" cy="6202467"/>
              </a:xfrm>
              <a:prstGeom prst="rect">
                <a:avLst/>
              </a:prstGeom>
              <a:blipFill rotWithShape="0">
                <a:blip r:embed="rId5"/>
                <a:stretch>
                  <a:fillRect l="-351" t="-492" r="-469" b="-492"/>
                </a:stretch>
              </a:blipFill>
            </p:spPr>
            <p:txBody>
              <a:bodyPr/>
              <a:lstStyle/>
              <a:p>
                <a:r>
                  <a:rPr lang="pt-BR">
                    <a:noFill/>
                  </a:rPr>
                  <a:t> </a:t>
                </a:r>
              </a:p>
            </p:txBody>
          </p:sp>
        </mc:Fallback>
      </mc:AlternateContent>
    </p:spTree>
    <p:extLst>
      <p:ext uri="{BB962C8B-B14F-4D97-AF65-F5344CB8AC3E}">
        <p14:creationId xmlns:p14="http://schemas.microsoft.com/office/powerpoint/2010/main" val="3693760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SUGESTÃO PARA TRABALHO FUTURO</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1188021"/>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pt-BR" sz="1800" b="1" dirty="0"/>
          </a:p>
        </p:txBody>
      </p:sp>
      <p:cxnSp>
        <p:nvCxnSpPr>
          <p:cNvPr id="7" name="Conector reto 6"/>
          <p:cNvCxnSpPr/>
          <p:nvPr/>
        </p:nvCxnSpPr>
        <p:spPr>
          <a:xfrm flipH="1" flipV="1">
            <a:off x="3838575" y="8934450"/>
            <a:ext cx="638175" cy="37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198041" y="971997"/>
            <a:ext cx="10225210" cy="954107"/>
          </a:xfrm>
          <a:prstGeom prst="rect">
            <a:avLst/>
          </a:prstGeom>
        </p:spPr>
        <p:txBody>
          <a:bodyPr wrap="square">
            <a:spAutoFit/>
          </a:bodyPr>
          <a:lstStyle/>
          <a:p>
            <a:pPr algn="just"/>
            <a:endParaRPr lang="pt-BR" dirty="0"/>
          </a:p>
          <a:p>
            <a:pPr algn="just"/>
            <a:r>
              <a:rPr lang="pt-BR" sz="2000" dirty="0" smtClean="0"/>
              <a:t>                                                                                                                                </a:t>
            </a:r>
            <a:endParaRPr lang="pt-BR" sz="2000" dirty="0"/>
          </a:p>
          <a:p>
            <a:endParaRPr lang="pt-BR" dirty="0"/>
          </a:p>
        </p:txBody>
      </p:sp>
      <p:graphicFrame>
        <p:nvGraphicFramePr>
          <p:cNvPr id="14" name="Objeto 13"/>
          <p:cNvGraphicFramePr>
            <a:graphicFrameLocks noChangeAspect="1"/>
          </p:cNvGraphicFramePr>
          <p:nvPr/>
        </p:nvGraphicFramePr>
        <p:xfrm>
          <a:off x="0" y="4751462"/>
          <a:ext cx="95250" cy="180975"/>
        </p:xfrm>
        <a:graphic>
          <a:graphicData uri="http://schemas.openxmlformats.org/presentationml/2006/ole">
            <mc:AlternateContent xmlns:mc="http://schemas.openxmlformats.org/markup-compatibility/2006">
              <mc:Choice xmlns:v="urn:schemas-microsoft-com:vml" Requires="v">
                <p:oleObj spid="_x0000_s4143" name="Equação" r:id="rId3" imgW="114151" imgH="215619" progId="Equation.3">
                  <p:embed/>
                </p:oleObj>
              </mc:Choice>
              <mc:Fallback>
                <p:oleObj name="Equação"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1462"/>
                        <a:ext cx="9525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4113287"/>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9"/>
          <p:cNvSpPr>
            <a:spLocks noChangeArrowheads="1"/>
          </p:cNvSpPr>
          <p:nvPr/>
        </p:nvSpPr>
        <p:spPr bwMode="auto">
          <a:xfrm>
            <a:off x="0" y="4751462"/>
            <a:ext cx="10801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0" y="0"/>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3180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12" name="Retângulo 11"/>
          <p:cNvSpPr/>
          <p:nvPr/>
        </p:nvSpPr>
        <p:spPr>
          <a:xfrm>
            <a:off x="142133" y="2428414"/>
            <a:ext cx="10401258" cy="2523768"/>
          </a:xfrm>
          <a:prstGeom prst="rect">
            <a:avLst/>
          </a:prstGeom>
        </p:spPr>
        <p:txBody>
          <a:bodyPr wrap="square">
            <a:spAutoFit/>
          </a:bodyPr>
          <a:lstStyle/>
          <a:p>
            <a:pPr algn="just"/>
            <a:endParaRPr lang="pt-BR" sz="2000" dirty="0" smtClean="0"/>
          </a:p>
          <a:p>
            <a:pPr algn="just"/>
            <a:r>
              <a:rPr lang="pt-BR" sz="2000" dirty="0" smtClean="0"/>
              <a:t>Sempre que houver </a:t>
            </a:r>
            <a:r>
              <a:rPr lang="pt-BR" sz="2000" dirty="0"/>
              <a:t>registro </a:t>
            </a:r>
            <a:r>
              <a:rPr lang="pt-BR" sz="2000" dirty="0" err="1" smtClean="0"/>
              <a:t>T</a:t>
            </a:r>
            <a:r>
              <a:rPr lang="pt-BR" sz="2000" baseline="-25000" dirty="0" err="1" smtClean="0"/>
              <a:t>g</a:t>
            </a:r>
            <a:r>
              <a:rPr lang="pt-BR" sz="2000" dirty="0"/>
              <a:t>&gt;&gt;</a:t>
            </a:r>
            <a:r>
              <a:rPr lang="pt-BR" sz="2000" dirty="0" err="1" smtClean="0"/>
              <a:t>T</a:t>
            </a:r>
            <a:r>
              <a:rPr lang="pt-BR" sz="2000" baseline="-25000" dirty="0" err="1" smtClean="0"/>
              <a:t>a</a:t>
            </a:r>
            <a:r>
              <a:rPr lang="pt-BR" sz="2000" dirty="0" smtClean="0"/>
              <a:t> em ambientes climatizados, investigar como </a:t>
            </a:r>
            <a:r>
              <a:rPr lang="pt-BR" sz="2000" dirty="0"/>
              <a:t>cada fator (Projeto Arquitetônico, Mudanças Climáticas, </a:t>
            </a:r>
            <a:r>
              <a:rPr lang="pt-BR" sz="2000" i="1" dirty="0"/>
              <a:t>News ICT</a:t>
            </a:r>
            <a:r>
              <a:rPr lang="pt-BR" sz="2000" dirty="0"/>
              <a:t>, Sistemas de Climatização e Iluminação e o próprio Homem) poderá contribuir para o aumento da radiação térmica no </a:t>
            </a:r>
            <a:r>
              <a:rPr lang="pt-BR" sz="2000" dirty="0" smtClean="0"/>
              <a:t>ambiente, e  investigar como a interação entre estas </a:t>
            </a:r>
            <a:r>
              <a:rPr lang="pt-BR" sz="2000" dirty="0"/>
              <a:t>variáveis </a:t>
            </a:r>
            <a:r>
              <a:rPr lang="pt-BR" sz="2000" dirty="0" smtClean="0"/>
              <a:t>poderá </a:t>
            </a:r>
            <a:r>
              <a:rPr lang="pt-BR" sz="2000" dirty="0"/>
              <a:t>contribuir para o aumento da radiação térmica no </a:t>
            </a:r>
            <a:r>
              <a:rPr lang="pt-BR" sz="2000" dirty="0" smtClean="0"/>
              <a:t>ambiente, pois tais achados poderão ser subsídios para proporcionar conforto e segurança para o trabalhador.</a:t>
            </a:r>
            <a:endParaRPr lang="pt-BR" sz="2000" dirty="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3699861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1188021"/>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pt-BR" sz="1800" b="1" dirty="0"/>
          </a:p>
        </p:txBody>
      </p:sp>
      <p:sp>
        <p:nvSpPr>
          <p:cNvPr id="5" name="Retângulo 4"/>
          <p:cNvSpPr/>
          <p:nvPr/>
        </p:nvSpPr>
        <p:spPr>
          <a:xfrm>
            <a:off x="198041" y="971997"/>
            <a:ext cx="10225210" cy="954107"/>
          </a:xfrm>
          <a:prstGeom prst="rect">
            <a:avLst/>
          </a:prstGeom>
        </p:spPr>
        <p:txBody>
          <a:bodyPr wrap="square">
            <a:spAutoFit/>
          </a:bodyPr>
          <a:lstStyle/>
          <a:p>
            <a:pPr algn="just"/>
            <a:endParaRPr lang="pt-BR" dirty="0"/>
          </a:p>
          <a:p>
            <a:pPr algn="just"/>
            <a:r>
              <a:rPr lang="pt-BR" sz="2000" dirty="0" smtClean="0"/>
              <a:t>                                                                                                                                </a:t>
            </a:r>
            <a:endParaRPr lang="pt-BR" sz="2000" dirty="0"/>
          </a:p>
          <a:p>
            <a:endParaRPr lang="pt-BR" dirty="0"/>
          </a:p>
        </p:txBody>
      </p:sp>
      <p:graphicFrame>
        <p:nvGraphicFramePr>
          <p:cNvPr id="14" name="Objeto 13"/>
          <p:cNvGraphicFramePr>
            <a:graphicFrameLocks noChangeAspect="1"/>
          </p:cNvGraphicFramePr>
          <p:nvPr/>
        </p:nvGraphicFramePr>
        <p:xfrm>
          <a:off x="0" y="4751462"/>
          <a:ext cx="95250" cy="180975"/>
        </p:xfrm>
        <a:graphic>
          <a:graphicData uri="http://schemas.openxmlformats.org/presentationml/2006/ole">
            <mc:AlternateContent xmlns:mc="http://schemas.openxmlformats.org/markup-compatibility/2006">
              <mc:Choice xmlns:v="urn:schemas-microsoft-com:vml" Requires="v">
                <p:oleObj spid="_x0000_s5163" name="Equação" r:id="rId3" imgW="114151" imgH="215619" progId="Equation.3">
                  <p:embed/>
                </p:oleObj>
              </mc:Choice>
              <mc:Fallback>
                <p:oleObj name="Equação"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1462"/>
                        <a:ext cx="9525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4113287"/>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9"/>
          <p:cNvSpPr>
            <a:spLocks noChangeArrowheads="1"/>
          </p:cNvSpPr>
          <p:nvPr/>
        </p:nvSpPr>
        <p:spPr bwMode="auto">
          <a:xfrm>
            <a:off x="0" y="4751462"/>
            <a:ext cx="10801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0" y="0"/>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3180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12" name="Retângulo 11"/>
          <p:cNvSpPr/>
          <p:nvPr/>
        </p:nvSpPr>
        <p:spPr>
          <a:xfrm>
            <a:off x="142133" y="899989"/>
            <a:ext cx="10401258" cy="7171194"/>
          </a:xfrm>
          <a:prstGeom prst="rect">
            <a:avLst/>
          </a:prstGeom>
        </p:spPr>
        <p:txBody>
          <a:bodyPr wrap="square">
            <a:spAutoFit/>
          </a:bodyPr>
          <a:lstStyle/>
          <a:p>
            <a:r>
              <a:rPr lang="en-US" sz="1400" dirty="0"/>
              <a:t>AKIMOTO, T.; TANABE, S.; YANAI, T.; SASAKI, M. Thermal comfort and productivity- Evaluation of workplace environment in a task conditioned office. </a:t>
            </a:r>
            <a:r>
              <a:rPr lang="pt-BR" sz="1400" dirty="0" err="1"/>
              <a:t>Building</a:t>
            </a:r>
            <a:r>
              <a:rPr lang="pt-BR" sz="1400" dirty="0"/>
              <a:t> </a:t>
            </a:r>
            <a:r>
              <a:rPr lang="pt-BR" sz="1400" dirty="0" err="1"/>
              <a:t>and</a:t>
            </a:r>
            <a:r>
              <a:rPr lang="pt-BR" sz="1400" dirty="0"/>
              <a:t> </a:t>
            </a:r>
            <a:r>
              <a:rPr lang="pt-BR" sz="1400" dirty="0" err="1"/>
              <a:t>Environment</a:t>
            </a:r>
            <a:r>
              <a:rPr lang="pt-BR" sz="1400" dirty="0"/>
              <a:t>. 45: 45-50, 2010.</a:t>
            </a:r>
          </a:p>
          <a:p>
            <a:r>
              <a:rPr lang="pt-BR" sz="1400" dirty="0"/>
              <a:t> </a:t>
            </a:r>
          </a:p>
          <a:p>
            <a:r>
              <a:rPr lang="en-US" sz="1400" dirty="0"/>
              <a:t>ALFANO, F.R.A.; ISOLA, M.; PALELLA, B.I. On the measurement of the mean radiant temperature and its in</a:t>
            </a:r>
            <a:r>
              <a:rPr lang="pt-BR" sz="1400" dirty="0"/>
              <a:t>ﬂ</a:t>
            </a:r>
            <a:r>
              <a:rPr lang="en-US" sz="1400" dirty="0" err="1"/>
              <a:t>uence</a:t>
            </a:r>
            <a:r>
              <a:rPr lang="en-US" sz="1400" dirty="0"/>
              <a:t> on the indoor thermal environment assessment. </a:t>
            </a:r>
            <a:r>
              <a:rPr lang="pt-BR" sz="1400" dirty="0" err="1"/>
              <a:t>Building</a:t>
            </a:r>
            <a:r>
              <a:rPr lang="pt-BR" sz="1400" dirty="0"/>
              <a:t> </a:t>
            </a:r>
            <a:r>
              <a:rPr lang="pt-BR" sz="1400" dirty="0" err="1"/>
              <a:t>and</a:t>
            </a:r>
            <a:r>
              <a:rPr lang="pt-BR" sz="1400" dirty="0"/>
              <a:t> </a:t>
            </a:r>
            <a:r>
              <a:rPr lang="pt-BR" sz="1400" dirty="0" err="1"/>
              <a:t>Environment</a:t>
            </a:r>
            <a:r>
              <a:rPr lang="pt-BR" sz="1400" dirty="0"/>
              <a:t>. 63: 79-88, 2013.</a:t>
            </a:r>
          </a:p>
          <a:p>
            <a:r>
              <a:rPr lang="pt-BR" sz="1400" dirty="0"/>
              <a:t> </a:t>
            </a:r>
          </a:p>
          <a:p>
            <a:r>
              <a:rPr lang="pt-BR" sz="1400" dirty="0"/>
              <a:t>ALMEIDA, L. S.; PRIMI, R. Perfis de capacidades cognitivas na bateria de provas de </a:t>
            </a:r>
          </a:p>
          <a:p>
            <a:r>
              <a:rPr lang="pt-BR" sz="1400" dirty="0"/>
              <a:t>raciocínio (BPR-5): Capacidades cognitivas e BPR-5.  Psicologia Escolar e Educacional, v. 8, n. 2, p. 135–144, 2004.</a:t>
            </a:r>
          </a:p>
          <a:p>
            <a:r>
              <a:rPr lang="pt-BR" sz="1400" dirty="0"/>
              <a:t> </a:t>
            </a:r>
          </a:p>
          <a:p>
            <a:r>
              <a:rPr lang="en-US" sz="1400" dirty="0"/>
              <a:t>ARSLANOGLU, N.; YIGIT,A. Experimental and theoretical investigation of the effect of </a:t>
            </a:r>
            <a:r>
              <a:rPr lang="en-US" sz="1400" dirty="0" err="1"/>
              <a:t>radiationheat</a:t>
            </a:r>
            <a:r>
              <a:rPr lang="en-US" sz="1400" dirty="0"/>
              <a:t> flux on human thermal comfort. </a:t>
            </a:r>
            <a:r>
              <a:rPr lang="pt-BR" sz="1400" dirty="0"/>
              <a:t>Energy </a:t>
            </a:r>
            <a:r>
              <a:rPr lang="pt-BR" sz="1400" dirty="0" err="1"/>
              <a:t>and</a:t>
            </a:r>
            <a:r>
              <a:rPr lang="pt-BR" sz="1400" dirty="0"/>
              <a:t> </a:t>
            </a:r>
            <a:r>
              <a:rPr lang="pt-BR" sz="1400" dirty="0" err="1"/>
              <a:t>Buildings</a:t>
            </a:r>
            <a:r>
              <a:rPr lang="pt-BR" sz="1400" dirty="0"/>
              <a:t>. 113: 23-29, 2016.</a:t>
            </a:r>
          </a:p>
          <a:p>
            <a:r>
              <a:rPr lang="pt-BR" sz="1400" dirty="0"/>
              <a:t> </a:t>
            </a:r>
          </a:p>
          <a:p>
            <a:r>
              <a:rPr lang="pt-BR" sz="1400" dirty="0"/>
              <a:t>ASSOCIAÇÃO BRASILEIRA DE NORMAS TÉCNICAS  -  ABNT.  NBR 15220  –  Desempenho térmico de edificações. Rio de Janeiro: ABNT, set. 2003.</a:t>
            </a:r>
          </a:p>
          <a:p>
            <a:r>
              <a:rPr lang="pt-BR" sz="1400" dirty="0"/>
              <a:t> </a:t>
            </a:r>
          </a:p>
          <a:p>
            <a:r>
              <a:rPr lang="en-US" sz="1400" dirty="0"/>
              <a:t>ASHRAE. ANSI/ASHRAE Standard 55-2010. Thermal environmental conditions Refrigerating and Air-Conditioning Engineers, Inc.; 2010.</a:t>
            </a:r>
            <a:endParaRPr lang="pt-BR" sz="1400" dirty="0"/>
          </a:p>
          <a:p>
            <a:r>
              <a:rPr lang="en-US" sz="1400" dirty="0"/>
              <a:t> </a:t>
            </a:r>
            <a:endParaRPr lang="pt-BR" sz="1400" dirty="0"/>
          </a:p>
          <a:p>
            <a:r>
              <a:rPr lang="en-US" sz="1400" dirty="0"/>
              <a:t>ATMACA, I.; KAYNAKLI, O.;YIGIT, A. Effects of radiant temperature on thermal comfort. Building and Environment. 42: 3210-3220, 2007</a:t>
            </a:r>
            <a:r>
              <a:rPr lang="en-US" sz="1400" dirty="0" smtClean="0"/>
              <a:t>.</a:t>
            </a:r>
          </a:p>
          <a:p>
            <a:endParaRPr lang="en-US" sz="1400" dirty="0"/>
          </a:p>
          <a:p>
            <a:r>
              <a:rPr lang="pt-BR" sz="1400" dirty="0"/>
              <a:t>CORDEIRO, G. M.; DEMÉTRIO, C. G. B.  </a:t>
            </a:r>
            <a:r>
              <a:rPr lang="en-US" sz="1400" dirty="0" err="1"/>
              <a:t>Modelos</a:t>
            </a:r>
            <a:r>
              <a:rPr lang="en-US" sz="1400" dirty="0"/>
              <a:t> </a:t>
            </a:r>
            <a:r>
              <a:rPr lang="en-US" sz="1400" dirty="0" err="1"/>
              <a:t>Lineares</a:t>
            </a:r>
            <a:r>
              <a:rPr lang="en-US" sz="1400" dirty="0"/>
              <a:t> </a:t>
            </a:r>
            <a:r>
              <a:rPr lang="en-US" sz="1400" dirty="0" err="1"/>
              <a:t>Generalizados</a:t>
            </a:r>
            <a:r>
              <a:rPr lang="en-US" sz="1400" dirty="0"/>
              <a:t> e </a:t>
            </a:r>
            <a:endParaRPr lang="pt-BR" sz="1400" dirty="0"/>
          </a:p>
          <a:p>
            <a:r>
              <a:rPr lang="en-US" sz="1400" dirty="0" err="1"/>
              <a:t>Extensões</a:t>
            </a:r>
            <a:r>
              <a:rPr lang="en-US" sz="1400" dirty="0"/>
              <a:t>. Piracicaba-SP, 2008.</a:t>
            </a:r>
            <a:endParaRPr lang="pt-BR" sz="1400" dirty="0"/>
          </a:p>
          <a:p>
            <a:r>
              <a:rPr lang="en-US" sz="1400" dirty="0"/>
              <a:t> </a:t>
            </a:r>
            <a:endParaRPr lang="pt-BR" sz="1400" dirty="0"/>
          </a:p>
          <a:p>
            <a:r>
              <a:rPr lang="pt-BR" sz="1400" dirty="0"/>
              <a:t>COUTINHO, A. S. Proteção contra o calor. In: U. A. de O. Mattos; F. S. Másculo (Eds.);  Higiene e segurança do trabalho. p.209–231, 2011.  Rio de Janeiro: </a:t>
            </a:r>
            <a:r>
              <a:rPr lang="pt-BR" sz="1400" dirty="0" err="1"/>
              <a:t>Elsevier</a:t>
            </a:r>
            <a:r>
              <a:rPr lang="pt-BR" sz="1400" dirty="0"/>
              <a:t>.</a:t>
            </a:r>
          </a:p>
          <a:p>
            <a:r>
              <a:rPr lang="pt-BR" sz="1400" dirty="0"/>
              <a:t> </a:t>
            </a:r>
          </a:p>
          <a:p>
            <a:r>
              <a:rPr lang="pt-BR" sz="1400" dirty="0"/>
              <a:t>DE DEAR, R.J.; AKIMOTO, T.; AREANSN,E.A.; BRAGER,G.; CANDIDO, C.; CHEONG, K.W.D; et al. </a:t>
            </a:r>
            <a:r>
              <a:rPr lang="en-US" sz="1400" dirty="0"/>
              <a:t>Progress in thermal comfort research over the last twenty years. </a:t>
            </a:r>
            <a:r>
              <a:rPr lang="pt-BR" sz="1400" dirty="0"/>
              <a:t>Indoor Air; 23(6):442–61, 2013.</a:t>
            </a:r>
          </a:p>
          <a:p>
            <a:r>
              <a:rPr lang="pt-BR" sz="1400" dirty="0"/>
              <a:t> </a:t>
            </a:r>
          </a:p>
          <a:p>
            <a:endParaRPr lang="pt-BR" sz="1400" dirty="0"/>
          </a:p>
          <a:p>
            <a:r>
              <a:rPr lang="en-US" dirty="0"/>
              <a:t> </a:t>
            </a:r>
            <a:endParaRPr lang="pt-BR" dirty="0"/>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3316009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8" name="Espaço Reservado para Conteúdo 2"/>
          <p:cNvSpPr txBox="1">
            <a:spLocks/>
          </p:cNvSpPr>
          <p:nvPr/>
        </p:nvSpPr>
        <p:spPr>
          <a:xfrm>
            <a:off x="108050" y="1188021"/>
            <a:ext cx="10405193"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pt-BR" sz="1800" b="1" dirty="0"/>
          </a:p>
        </p:txBody>
      </p:sp>
      <p:sp>
        <p:nvSpPr>
          <p:cNvPr id="5" name="Retângulo 4"/>
          <p:cNvSpPr/>
          <p:nvPr/>
        </p:nvSpPr>
        <p:spPr>
          <a:xfrm>
            <a:off x="198041" y="971997"/>
            <a:ext cx="10225210" cy="954107"/>
          </a:xfrm>
          <a:prstGeom prst="rect">
            <a:avLst/>
          </a:prstGeom>
        </p:spPr>
        <p:txBody>
          <a:bodyPr wrap="square">
            <a:spAutoFit/>
          </a:bodyPr>
          <a:lstStyle/>
          <a:p>
            <a:pPr algn="just"/>
            <a:endParaRPr lang="pt-BR" dirty="0"/>
          </a:p>
          <a:p>
            <a:pPr algn="just"/>
            <a:r>
              <a:rPr lang="pt-BR" sz="2000" dirty="0" smtClean="0"/>
              <a:t>                                                                                                                                </a:t>
            </a:r>
            <a:endParaRPr lang="pt-BR" sz="2000" dirty="0"/>
          </a:p>
          <a:p>
            <a:endParaRPr lang="pt-BR" dirty="0"/>
          </a:p>
        </p:txBody>
      </p:sp>
      <p:graphicFrame>
        <p:nvGraphicFramePr>
          <p:cNvPr id="14" name="Objeto 13"/>
          <p:cNvGraphicFramePr>
            <a:graphicFrameLocks noChangeAspect="1"/>
          </p:cNvGraphicFramePr>
          <p:nvPr/>
        </p:nvGraphicFramePr>
        <p:xfrm>
          <a:off x="0" y="4751462"/>
          <a:ext cx="95250" cy="180975"/>
        </p:xfrm>
        <a:graphic>
          <a:graphicData uri="http://schemas.openxmlformats.org/presentationml/2006/ole">
            <mc:AlternateContent xmlns:mc="http://schemas.openxmlformats.org/markup-compatibility/2006">
              <mc:Choice xmlns:v="urn:schemas-microsoft-com:vml" Requires="v">
                <p:oleObj spid="_x0000_s6187" name="Equação" r:id="rId3" imgW="114151" imgH="215619" progId="Equation.3">
                  <p:embed/>
                </p:oleObj>
              </mc:Choice>
              <mc:Fallback>
                <p:oleObj name="Equação"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1462"/>
                        <a:ext cx="9525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0" y="4113287"/>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9"/>
          <p:cNvSpPr>
            <a:spLocks noChangeArrowheads="1"/>
          </p:cNvSpPr>
          <p:nvPr/>
        </p:nvSpPr>
        <p:spPr bwMode="auto">
          <a:xfrm>
            <a:off x="0" y="4751462"/>
            <a:ext cx="10801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0" y="0"/>
            <a:ext cx="108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31800" algn="ctr"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pt-BR" altLang="pt-BR" sz="1800" b="0" i="0" u="none" strike="noStrike" cap="none" normalizeH="0" baseline="0" smtClean="0">
              <a:ln>
                <a:noFill/>
              </a:ln>
              <a:solidFill>
                <a:schemeClr val="tx1"/>
              </a:solidFill>
              <a:effectLst/>
              <a:latin typeface="Arial" panose="020B0604020202020204" pitchFamily="34" charset="0"/>
            </a:endParaRPr>
          </a:p>
        </p:txBody>
      </p:sp>
      <p:sp>
        <p:nvSpPr>
          <p:cNvPr id="12" name="Retângulo 11"/>
          <p:cNvSpPr/>
          <p:nvPr/>
        </p:nvSpPr>
        <p:spPr>
          <a:xfrm>
            <a:off x="142133" y="827981"/>
            <a:ext cx="10401258" cy="7386638"/>
          </a:xfrm>
          <a:prstGeom prst="rect">
            <a:avLst/>
          </a:prstGeom>
        </p:spPr>
        <p:txBody>
          <a:bodyPr wrap="square">
            <a:spAutoFit/>
          </a:bodyPr>
          <a:lstStyle/>
          <a:p>
            <a:r>
              <a:rPr lang="en-US" sz="1400" dirty="0"/>
              <a:t>DOBSON, A.J.; BARNETT, A.G. An introduction to generalized linear Models. </a:t>
            </a:r>
            <a:r>
              <a:rPr lang="pt-BR" sz="1400" dirty="0"/>
              <a:t>3ª Edição. CRC Press. Taylor &amp; Francis </a:t>
            </a:r>
            <a:r>
              <a:rPr lang="pt-BR" sz="1400" dirty="0" err="1"/>
              <a:t>Group</a:t>
            </a:r>
            <a:r>
              <a:rPr lang="pt-BR" sz="1400" dirty="0"/>
              <a:t>. 2008.</a:t>
            </a:r>
          </a:p>
          <a:p>
            <a:r>
              <a:rPr lang="en-US" sz="1400" dirty="0"/>
              <a:t> </a:t>
            </a:r>
            <a:endParaRPr lang="pt-BR" sz="1400" dirty="0"/>
          </a:p>
          <a:p>
            <a:r>
              <a:rPr lang="en-US" sz="1400" dirty="0"/>
              <a:t>FANGER, P. O. Thermal comfort – analysis and applications in environmental engineering. United States: McGraw-Hill, 1972. 244p.</a:t>
            </a:r>
            <a:endParaRPr lang="pt-BR" sz="1400" dirty="0"/>
          </a:p>
          <a:p>
            <a:r>
              <a:rPr lang="en-US" sz="1400" dirty="0"/>
              <a:t> </a:t>
            </a:r>
            <a:endParaRPr lang="pt-BR" sz="1400" dirty="0"/>
          </a:p>
          <a:p>
            <a:r>
              <a:rPr lang="en-US" sz="1400" dirty="0"/>
              <a:t>HALAWA, E.; HOOF, J.V.; SOEBARTO, V. The impacts of the thermal radiation ﬁeld on thermal comfort, energy consumption and control—A critical overview. Renewable and Sustainable Energy Reviews, v. 37, p. 907-918, 2014.</a:t>
            </a:r>
            <a:endParaRPr lang="pt-BR" sz="1400" dirty="0"/>
          </a:p>
          <a:p>
            <a:r>
              <a:rPr lang="en-US" sz="1400" dirty="0"/>
              <a:t> </a:t>
            </a:r>
            <a:endParaRPr lang="pt-BR" sz="1400" dirty="0"/>
          </a:p>
          <a:p>
            <a:r>
              <a:rPr lang="en-US" sz="1400" dirty="0"/>
              <a:t>ISO 7730: Ergonomics of the thermal environment — Analytical determination and interpretation of thermal comfort using calculation of the PMV and PPD indices and local thermal comfort criteria, Geneva, 2005</a:t>
            </a:r>
            <a:endParaRPr lang="pt-BR" sz="1400" dirty="0"/>
          </a:p>
          <a:p>
            <a:r>
              <a:rPr lang="en-US" sz="1400" dirty="0"/>
              <a:t> </a:t>
            </a:r>
            <a:endParaRPr lang="pt-BR" sz="1400" dirty="0"/>
          </a:p>
          <a:p>
            <a:r>
              <a:rPr lang="en-US" sz="1400" dirty="0"/>
              <a:t>ISO 7726: Ergonomics of the thermal environment – Instruments for measuring physical quantities. </a:t>
            </a:r>
            <a:r>
              <a:rPr lang="en-US" sz="1400" dirty="0" err="1"/>
              <a:t>Genebra</a:t>
            </a:r>
            <a:r>
              <a:rPr lang="en-US" sz="1400" dirty="0"/>
              <a:t>, 2002.</a:t>
            </a:r>
            <a:endParaRPr lang="pt-BR" sz="1400" dirty="0"/>
          </a:p>
          <a:p>
            <a:r>
              <a:rPr lang="en-US" sz="1400" dirty="0"/>
              <a:t> </a:t>
            </a:r>
            <a:endParaRPr lang="pt-BR" sz="1400" dirty="0"/>
          </a:p>
          <a:p>
            <a:r>
              <a:rPr lang="pt-BR" sz="1400" dirty="0"/>
              <a:t>LAMBERTS, R.; ORDENES, M.; GUTHS,S. Transferência de calor na envolvente da Edificação. </a:t>
            </a:r>
            <a:r>
              <a:rPr lang="en-US" sz="1400" dirty="0" err="1"/>
              <a:t>Universidade</a:t>
            </a:r>
            <a:r>
              <a:rPr lang="en-US" sz="1400" dirty="0"/>
              <a:t> Federal de Santa Catarina, </a:t>
            </a:r>
            <a:r>
              <a:rPr lang="en-US" sz="1400" dirty="0" err="1"/>
              <a:t>Florianópolis</a:t>
            </a:r>
            <a:r>
              <a:rPr lang="en-US" sz="1400" dirty="0"/>
              <a:t>, 2008.</a:t>
            </a:r>
            <a:endParaRPr lang="pt-BR" sz="1400" dirty="0"/>
          </a:p>
          <a:p>
            <a:r>
              <a:rPr lang="en-US" sz="1400" dirty="0"/>
              <a:t> </a:t>
            </a:r>
            <a:endParaRPr lang="pt-BR" sz="1400" dirty="0"/>
          </a:p>
          <a:p>
            <a:r>
              <a:rPr lang="en-US" sz="1400" dirty="0"/>
              <a:t>LANGNER,M.; SCHERBER, K.; ENDLICHER,W. Indoor heat stress: an assessment of human </a:t>
            </a:r>
            <a:r>
              <a:rPr lang="en-US" sz="1400" dirty="0" err="1"/>
              <a:t>bioclimate</a:t>
            </a:r>
            <a:r>
              <a:rPr lang="en-US" sz="1400" dirty="0"/>
              <a:t> using the UTCI in different buildings in Berlin. Die </a:t>
            </a:r>
            <a:r>
              <a:rPr lang="en-US" sz="1400" dirty="0" err="1"/>
              <a:t>Erd</a:t>
            </a:r>
            <a:r>
              <a:rPr lang="en-US" sz="1400" dirty="0"/>
              <a:t>; 144:260-73, 2013.</a:t>
            </a:r>
            <a:endParaRPr lang="pt-BR" sz="1400" dirty="0"/>
          </a:p>
          <a:p>
            <a:r>
              <a:rPr lang="en-US" sz="1400" dirty="0"/>
              <a:t> </a:t>
            </a:r>
            <a:endParaRPr lang="pt-BR" sz="1400" dirty="0"/>
          </a:p>
          <a:p>
            <a:r>
              <a:rPr lang="pt-BR" sz="1400" dirty="0"/>
              <a:t>OLIVEIRA, </a:t>
            </a:r>
            <a:r>
              <a:rPr lang="pt-BR" sz="1400" dirty="0" err="1"/>
              <a:t>Etianne</a:t>
            </a:r>
            <a:r>
              <a:rPr lang="pt-BR" sz="1400" dirty="0"/>
              <a:t> Alves Souza de. Análise da Relação entre os Parâmetros Arquitetônicos, o Conforto Térmico e a Produtividade em Escritórios com Ventilação Natural. 2015. 115 p. Dissertação (Mestrado em Engenharia de Produção) - Universidade Tecnológica Federal do Paraná. Ponta Grossa, </a:t>
            </a:r>
            <a:r>
              <a:rPr lang="pt-BR" sz="1400" dirty="0" smtClean="0"/>
              <a:t>2015</a:t>
            </a:r>
          </a:p>
          <a:p>
            <a:r>
              <a:rPr lang="pt-BR" sz="1400" dirty="0"/>
              <a:t>PARK, </a:t>
            </a:r>
            <a:r>
              <a:rPr lang="pt-BR" sz="1400" dirty="0" err="1"/>
              <a:t>Sookuk</a:t>
            </a:r>
            <a:r>
              <a:rPr lang="pt-BR" sz="1400" dirty="0"/>
              <a:t>. </a:t>
            </a:r>
            <a:r>
              <a:rPr lang="en-US" sz="1400" dirty="0"/>
              <a:t>Human-urban radiation exchange simulation model. A Dissertation Submitted in Partial Fulfillment of the Requirements for the Degree of DOCTOR OF PHILOSOPHY in the Department of Geography, University of Victoria, 220p.</a:t>
            </a:r>
            <a:endParaRPr lang="pt-BR" sz="1400" dirty="0"/>
          </a:p>
          <a:p>
            <a:r>
              <a:rPr lang="en-US" sz="1400" dirty="0"/>
              <a:t> </a:t>
            </a:r>
            <a:endParaRPr lang="pt-BR" sz="1400" dirty="0"/>
          </a:p>
          <a:p>
            <a:r>
              <a:rPr lang="pt-BR" sz="1400" dirty="0"/>
              <a:t>PIVETTA, M. Extremos do clima. Pesquisa FAPESP, v. 210, p. 16–21, 2013</a:t>
            </a:r>
          </a:p>
          <a:p>
            <a:r>
              <a:rPr lang="pt-BR" sz="1400" dirty="0"/>
              <a:t> </a:t>
            </a:r>
          </a:p>
          <a:p>
            <a:r>
              <a:rPr lang="pt-BR" sz="1400" dirty="0"/>
              <a:t>RORIZ, Maurício. Conforto Térmico em Edificações: Um Modelo Matemático e uma Aplicação 1996. 185 p. Tese (Doutorado) - Faculdade de Arquitetura e Urbanismo, Universidade de São Paulo, São Paulo, 1996.</a:t>
            </a:r>
          </a:p>
          <a:p>
            <a:r>
              <a:rPr lang="pt-BR" sz="1400" dirty="0"/>
              <a:t> </a:t>
            </a:r>
          </a:p>
          <a:p>
            <a:endParaRPr lang="pt-BR" sz="1400" dirty="0"/>
          </a:p>
          <a:p>
            <a:r>
              <a:rPr lang="en-US" dirty="0"/>
              <a:t> </a:t>
            </a:r>
            <a:endParaRPr lang="pt-BR" dirty="0"/>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78297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JUSTIFICATIVA</a:t>
            </a:r>
            <a:endParaRPr lang="pt-BR" dirty="0"/>
          </a:p>
        </p:txBody>
      </p:sp>
      <p:sp>
        <p:nvSpPr>
          <p:cNvPr id="3" name="Espaço Reservado para Conteúdo 2"/>
          <p:cNvSpPr>
            <a:spLocks noGrp="1"/>
          </p:cNvSpPr>
          <p:nvPr>
            <p:ph idx="1"/>
          </p:nvPr>
        </p:nvSpPr>
        <p:spPr>
          <a:xfrm>
            <a:off x="216099" y="899989"/>
            <a:ext cx="10513168" cy="6048672"/>
          </a:xfrm>
        </p:spPr>
        <p:txBody>
          <a:bodyPr>
            <a:normAutofit/>
          </a:bodyPr>
          <a:lstStyle/>
          <a:p>
            <a:pPr algn="just"/>
            <a:r>
              <a:rPr lang="pt-BR" sz="2200" dirty="0" smtClean="0"/>
              <a:t>A </a:t>
            </a:r>
            <a:r>
              <a:rPr lang="pt-BR" sz="2200" dirty="0"/>
              <a:t>maior parte dos trabalhos publicados atribui o nível de conforto térmico dos ambientes </a:t>
            </a:r>
            <a:r>
              <a:rPr lang="pt-BR" sz="2200" dirty="0" smtClean="0"/>
              <a:t>apenas à temperatura do ar (</a:t>
            </a:r>
            <a:r>
              <a:rPr lang="pt-BR" sz="2200" dirty="0" smtClean="0"/>
              <a:t>HALAWA, 2014; RUPP et al, 2015)</a:t>
            </a:r>
          </a:p>
          <a:p>
            <a:pPr algn="just"/>
            <a:endParaRPr lang="pt-BR" sz="2200" dirty="0"/>
          </a:p>
          <a:p>
            <a:pPr algn="just"/>
            <a:r>
              <a:rPr lang="pt-BR" sz="2200" dirty="0" smtClean="0"/>
              <a:t>O </a:t>
            </a:r>
            <a:r>
              <a:rPr lang="pt-BR" sz="2200" dirty="0"/>
              <a:t>fator de radiação térmica é representado pela temperatura radiante média </a:t>
            </a:r>
            <a:r>
              <a:rPr lang="pt-BR" sz="2200" dirty="0" smtClean="0"/>
              <a:t>(</a:t>
            </a:r>
            <a:r>
              <a:rPr lang="pt-BR" sz="2200" dirty="0" err="1"/>
              <a:t>T</a:t>
            </a:r>
            <a:r>
              <a:rPr lang="pt-BR" sz="2200" baseline="-25000" dirty="0" err="1" smtClean="0"/>
              <a:t>rm</a:t>
            </a:r>
            <a:r>
              <a:rPr lang="pt-BR" sz="2200" dirty="0" smtClean="0"/>
              <a:t>), mas </a:t>
            </a:r>
            <a:r>
              <a:rPr lang="pt-BR" sz="2200" dirty="0"/>
              <a:t>seu impacto sobre o conforto térmico é muitas vezes </a:t>
            </a:r>
            <a:r>
              <a:rPr lang="pt-BR" sz="2200" dirty="0" smtClean="0"/>
              <a:t>ignorado (</a:t>
            </a:r>
            <a:r>
              <a:rPr lang="pt-BR" sz="2200" dirty="0" err="1" smtClean="0"/>
              <a:t>Alfano</a:t>
            </a:r>
            <a:r>
              <a:rPr lang="pt-BR" sz="2200" dirty="0" smtClean="0"/>
              <a:t>, 2013)</a:t>
            </a:r>
          </a:p>
          <a:p>
            <a:pPr algn="just"/>
            <a:endParaRPr lang="pt-BR" sz="2200" dirty="0" smtClean="0"/>
          </a:p>
          <a:p>
            <a:pPr algn="just"/>
            <a:r>
              <a:rPr lang="pt-BR" sz="2200" dirty="0" smtClean="0"/>
              <a:t> </a:t>
            </a:r>
            <a:r>
              <a:rPr lang="pt-BR" sz="2200" dirty="0"/>
              <a:t>A temperatura de </a:t>
            </a:r>
            <a:r>
              <a:rPr lang="pt-BR" sz="2200" dirty="0" smtClean="0"/>
              <a:t>globo (</a:t>
            </a:r>
            <a:r>
              <a:rPr lang="pt-BR" sz="2200" dirty="0" err="1"/>
              <a:t>T</a:t>
            </a:r>
            <a:r>
              <a:rPr lang="pt-BR" sz="2200" baseline="-25000" dirty="0" err="1" smtClean="0"/>
              <a:t>g</a:t>
            </a:r>
            <a:r>
              <a:rPr lang="pt-BR" sz="2200" dirty="0" smtClean="0"/>
              <a:t>) </a:t>
            </a:r>
            <a:r>
              <a:rPr lang="pt-BR" sz="2200" dirty="0"/>
              <a:t>é uma das variáveis das equações para o cálculo da </a:t>
            </a:r>
            <a:r>
              <a:rPr lang="pt-BR" sz="2200" dirty="0" err="1" smtClean="0"/>
              <a:t>T</a:t>
            </a:r>
            <a:r>
              <a:rPr lang="pt-BR" sz="2200" baseline="-25000" dirty="0" err="1" smtClean="0"/>
              <a:t>rm</a:t>
            </a:r>
            <a:r>
              <a:rPr lang="pt-BR" sz="2200" baseline="-25000" dirty="0" smtClean="0"/>
              <a:t> .</a:t>
            </a:r>
            <a:r>
              <a:rPr lang="pt-BR" sz="2200" dirty="0"/>
              <a:t> </a:t>
            </a:r>
            <a:r>
              <a:rPr lang="pt-BR" sz="2200" dirty="0" smtClean="0"/>
              <a:t>É a temperatura </a:t>
            </a:r>
            <a:r>
              <a:rPr lang="pt-BR" sz="2200" dirty="0"/>
              <a:t>que permite avaliar o nível de radiação térmica das superfícies existentes em um ambiente (COUTINHO, 2011</a:t>
            </a:r>
            <a:r>
              <a:rPr lang="pt-BR" sz="2200" dirty="0" smtClean="0"/>
              <a:t>)</a:t>
            </a:r>
          </a:p>
          <a:p>
            <a:pPr algn="just"/>
            <a:endParaRPr lang="pt-BR" sz="2200" dirty="0" smtClean="0"/>
          </a:p>
          <a:p>
            <a:pPr algn="just"/>
            <a:r>
              <a:rPr lang="pt-BR" sz="2200" dirty="0" smtClean="0"/>
              <a:t>Diferença </a:t>
            </a:r>
            <a:r>
              <a:rPr lang="pt-BR" sz="2200" dirty="0"/>
              <a:t>significativa entre a temperatura de globo e a temperatura do ar </a:t>
            </a:r>
            <a:r>
              <a:rPr lang="pt-BR" sz="2200" dirty="0" smtClean="0"/>
              <a:t>(</a:t>
            </a:r>
            <a:r>
              <a:rPr lang="pt-BR" sz="2200" dirty="0" err="1"/>
              <a:t>T</a:t>
            </a:r>
            <a:r>
              <a:rPr lang="pt-BR" sz="2200" baseline="-25000" dirty="0" err="1" smtClean="0"/>
              <a:t>g</a:t>
            </a:r>
            <a:r>
              <a:rPr lang="pt-BR" sz="2200" baseline="-25000" dirty="0" smtClean="0"/>
              <a:t> </a:t>
            </a:r>
            <a:r>
              <a:rPr lang="pt-BR" sz="2200" dirty="0" smtClean="0"/>
              <a:t>–</a:t>
            </a:r>
            <a:r>
              <a:rPr lang="pt-BR" sz="2200" dirty="0" err="1" smtClean="0"/>
              <a:t>T</a:t>
            </a:r>
            <a:r>
              <a:rPr lang="pt-BR" sz="2200" baseline="-25000" dirty="0" err="1" smtClean="0"/>
              <a:t>a</a:t>
            </a:r>
            <a:r>
              <a:rPr lang="pt-BR" sz="2200" dirty="0" smtClean="0"/>
              <a:t>) </a:t>
            </a:r>
            <a:r>
              <a:rPr lang="pt-BR" sz="2200" dirty="0"/>
              <a:t>pode demonstrar certo aumento da </a:t>
            </a:r>
            <a:r>
              <a:rPr lang="pt-BR" sz="2200" dirty="0" smtClean="0"/>
              <a:t>carga </a:t>
            </a:r>
            <a:r>
              <a:rPr lang="pt-BR" sz="2200" dirty="0"/>
              <a:t>térmica no ambiente de </a:t>
            </a:r>
            <a:r>
              <a:rPr lang="pt-BR" sz="2200" dirty="0" smtClean="0"/>
              <a:t>trabalho </a:t>
            </a:r>
            <a:endParaRPr lang="pt-BR" sz="2200" dirty="0"/>
          </a:p>
          <a:p>
            <a:pPr algn="just"/>
            <a:endParaRPr lang="pt-BR" sz="2200" dirty="0" smtClean="0"/>
          </a:p>
          <a:p>
            <a:pPr algn="just"/>
            <a:r>
              <a:rPr lang="pt-BR" sz="2200" dirty="0" smtClean="0"/>
              <a:t>Características </a:t>
            </a:r>
            <a:r>
              <a:rPr lang="pt-BR" sz="2200" dirty="0"/>
              <a:t>do ambiente </a:t>
            </a:r>
            <a:r>
              <a:rPr lang="pt-BR" sz="2200" dirty="0" smtClean="0"/>
              <a:t>construído </a:t>
            </a:r>
            <a:r>
              <a:rPr lang="pt-BR" sz="2200" dirty="0"/>
              <a:t>podem também desempenhar um papel fundamental na determinação do clima interno e na incidência de radiação térmica em um </a:t>
            </a:r>
            <a:r>
              <a:rPr lang="pt-BR" sz="2200" dirty="0" smtClean="0"/>
              <a:t>ambiente (</a:t>
            </a:r>
            <a:r>
              <a:rPr lang="pt-BR" sz="2200" dirty="0"/>
              <a:t>WALIKEWITZ et al., </a:t>
            </a:r>
            <a:r>
              <a:rPr lang="pt-BR" sz="2200" dirty="0" smtClean="0"/>
              <a:t>2015)</a:t>
            </a:r>
          </a:p>
          <a:p>
            <a:pPr algn="just"/>
            <a:endParaRPr lang="pt-BR" sz="2000" dirty="0"/>
          </a:p>
          <a:p>
            <a:pPr algn="just"/>
            <a:endParaRPr lang="pt-BR" sz="2000" dirty="0"/>
          </a:p>
        </p:txBody>
      </p:sp>
    </p:spTree>
    <p:extLst>
      <p:ext uri="{BB962C8B-B14F-4D97-AF65-F5344CB8AC3E}">
        <p14:creationId xmlns:p14="http://schemas.microsoft.com/office/powerpoint/2010/main" val="3051464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 GERAL</a:t>
            </a:r>
            <a:endParaRPr lang="pt-BR" dirty="0"/>
          </a:p>
        </p:txBody>
      </p:sp>
      <p:sp>
        <p:nvSpPr>
          <p:cNvPr id="3" name="Espaço Reservado para Conteúdo 2"/>
          <p:cNvSpPr>
            <a:spLocks noGrp="1"/>
          </p:cNvSpPr>
          <p:nvPr>
            <p:ph idx="1"/>
          </p:nvPr>
        </p:nvSpPr>
        <p:spPr>
          <a:xfrm>
            <a:off x="216099" y="971997"/>
            <a:ext cx="10441160" cy="6048672"/>
          </a:xfrm>
        </p:spPr>
        <p:txBody>
          <a:bodyPr>
            <a:normAutofit lnSpcReduction="10000"/>
          </a:bodyPr>
          <a:lstStyle/>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smtClean="0"/>
          </a:p>
          <a:p>
            <a:pPr marL="0" indent="0" algn="just">
              <a:buNone/>
            </a:pPr>
            <a:endParaRPr lang="pt-BR" sz="2000" b="1" dirty="0" smtClean="0"/>
          </a:p>
          <a:p>
            <a:pPr marL="0" indent="0" algn="just">
              <a:buNone/>
            </a:pPr>
            <a:r>
              <a:rPr lang="pt-BR" sz="2000" b="1" dirty="0" smtClean="0"/>
              <a:t>Investigar se a relação entre a temperatura de globo e a temperatura do ar (</a:t>
            </a:r>
            <a:r>
              <a:rPr lang="pt-BR" sz="2000" b="1" dirty="0" err="1"/>
              <a:t>T</a:t>
            </a:r>
            <a:r>
              <a:rPr lang="pt-BR" sz="2000" b="1" baseline="-25000" dirty="0" err="1" smtClean="0"/>
              <a:t>g</a:t>
            </a:r>
            <a:r>
              <a:rPr lang="pt-BR" sz="2000" b="1" dirty="0" smtClean="0"/>
              <a:t>- </a:t>
            </a:r>
            <a:r>
              <a:rPr lang="pt-BR" sz="2000" b="1" dirty="0" err="1"/>
              <a:t>T</a:t>
            </a:r>
            <a:r>
              <a:rPr lang="pt-BR" sz="2000" b="1" baseline="-25000" dirty="0" err="1" smtClean="0"/>
              <a:t>a</a:t>
            </a:r>
            <a:r>
              <a:rPr lang="pt-BR" sz="2000" b="1" dirty="0" smtClean="0"/>
              <a:t>), com </a:t>
            </a:r>
            <a:r>
              <a:rPr lang="pt-BR" sz="2000" b="1" dirty="0"/>
              <a:t>possível efeito na elevação da </a:t>
            </a:r>
            <a:r>
              <a:rPr lang="pt-BR" sz="2000" b="1" dirty="0" err="1" smtClean="0"/>
              <a:t>T</a:t>
            </a:r>
            <a:r>
              <a:rPr lang="pt-BR" sz="2000" b="1" baseline="-25000" dirty="0" err="1" smtClean="0"/>
              <a:t>rm</a:t>
            </a:r>
            <a:r>
              <a:rPr lang="pt-BR" sz="2000" b="1" dirty="0" smtClean="0"/>
              <a:t>, </a:t>
            </a:r>
            <a:r>
              <a:rPr lang="pt-BR" sz="2000" b="1" dirty="0"/>
              <a:t>poderá ter repercussão no desempenho </a:t>
            </a:r>
            <a:r>
              <a:rPr lang="pt-BR" sz="2000" b="1" dirty="0" smtClean="0"/>
              <a:t>cognitivo de </a:t>
            </a:r>
            <a:r>
              <a:rPr lang="pt-BR" sz="2000" b="1" dirty="0"/>
              <a:t>estudantes em ambientes de ensino climatizados providos de inovações tecnológicas de </a:t>
            </a:r>
            <a:r>
              <a:rPr lang="pt-BR" sz="2000" b="1" dirty="0" smtClean="0"/>
              <a:t>comunicação </a:t>
            </a:r>
            <a:r>
              <a:rPr lang="pt-BR" sz="2000" b="1" dirty="0"/>
              <a:t>e informação (</a:t>
            </a:r>
            <a:r>
              <a:rPr lang="pt-BR" sz="2000" b="1" i="1" dirty="0"/>
              <a:t>News ICT</a:t>
            </a:r>
            <a:r>
              <a:rPr lang="pt-BR" sz="2000" b="1" dirty="0" smtClean="0"/>
              <a:t>) </a:t>
            </a:r>
            <a:endParaRPr lang="pt-BR" sz="2000" b="1" dirty="0"/>
          </a:p>
          <a:p>
            <a:pPr algn="just"/>
            <a:endParaRPr lang="pt-BR" sz="20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9" y="1188021"/>
            <a:ext cx="4847757" cy="3456700"/>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882" y="1188021"/>
            <a:ext cx="4994353" cy="3456700"/>
          </a:xfrm>
          <a:prstGeom prst="rect">
            <a:avLst/>
          </a:prstGeom>
        </p:spPr>
      </p:pic>
    </p:spTree>
    <p:extLst>
      <p:ext uri="{BB962C8B-B14F-4D97-AF65-F5344CB8AC3E}">
        <p14:creationId xmlns:p14="http://schemas.microsoft.com/office/powerpoint/2010/main" val="165658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OBJETIVOS ESPECÍFICOS</a:t>
            </a:r>
            <a:endParaRPr lang="pt-BR" dirty="0"/>
          </a:p>
        </p:txBody>
      </p:sp>
      <p:sp>
        <p:nvSpPr>
          <p:cNvPr id="3" name="Espaço Reservado para Conteúdo 2"/>
          <p:cNvSpPr>
            <a:spLocks noGrp="1"/>
          </p:cNvSpPr>
          <p:nvPr>
            <p:ph idx="1"/>
          </p:nvPr>
        </p:nvSpPr>
        <p:spPr>
          <a:xfrm>
            <a:off x="216099" y="971997"/>
            <a:ext cx="10441160" cy="6048672"/>
          </a:xfrm>
        </p:spPr>
        <p:txBody>
          <a:bodyPr>
            <a:normAutofit/>
          </a:bodyPr>
          <a:lstStyle/>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smtClean="0"/>
          </a:p>
          <a:p>
            <a:pPr algn="just"/>
            <a:endParaRPr lang="pt-BR" sz="2000" dirty="0"/>
          </a:p>
        </p:txBody>
      </p:sp>
      <p:sp>
        <p:nvSpPr>
          <p:cNvPr id="4" name="Retângulo 3"/>
          <p:cNvSpPr/>
          <p:nvPr/>
        </p:nvSpPr>
        <p:spPr>
          <a:xfrm>
            <a:off x="252104" y="1044005"/>
            <a:ext cx="10297143" cy="3890937"/>
          </a:xfrm>
          <a:prstGeom prst="rect">
            <a:avLst/>
          </a:prstGeom>
        </p:spPr>
        <p:txBody>
          <a:bodyPr wrap="square">
            <a:spAutoFit/>
          </a:bodyPr>
          <a:lstStyle/>
          <a:p>
            <a:pPr marL="342900" lvl="0" indent="-342900" algn="just" fontAlgn="auto">
              <a:lnSpc>
                <a:spcPct val="80000"/>
              </a:lnSpc>
              <a:spcBef>
                <a:spcPct val="20000"/>
              </a:spcBef>
              <a:spcAft>
                <a:spcPts val="0"/>
              </a:spcAft>
              <a:buFont typeface="Arial" panose="020B0604020202020204" pitchFamily="34" charset="0"/>
              <a:buChar char="•"/>
            </a:pPr>
            <a:r>
              <a:rPr lang="pt-BR" sz="2200" dirty="0"/>
              <a:t>Realizar medições das variáveis térmicas em cada ambiente de </a:t>
            </a:r>
            <a:r>
              <a:rPr lang="pt-BR" sz="2200" dirty="0" smtClean="0"/>
              <a:t>ensino</a:t>
            </a:r>
          </a:p>
          <a:p>
            <a:pPr marL="342900" lvl="0" indent="-342900" algn="just" fontAlgn="auto">
              <a:lnSpc>
                <a:spcPct val="80000"/>
              </a:lnSpc>
              <a:spcBef>
                <a:spcPct val="20000"/>
              </a:spcBef>
              <a:spcAft>
                <a:spcPts val="0"/>
              </a:spcAft>
              <a:buFont typeface="Arial" panose="020B0604020202020204" pitchFamily="34" charset="0"/>
              <a:buChar char="•"/>
            </a:pPr>
            <a:endParaRPr lang="pt-BR" sz="2200" dirty="0"/>
          </a:p>
          <a:p>
            <a:pPr marL="342900" lvl="0" indent="-342900" algn="just" fontAlgn="auto">
              <a:lnSpc>
                <a:spcPct val="80000"/>
              </a:lnSpc>
              <a:spcBef>
                <a:spcPct val="20000"/>
              </a:spcBef>
              <a:spcAft>
                <a:spcPts val="0"/>
              </a:spcAft>
              <a:buFont typeface="Arial" panose="020B0604020202020204" pitchFamily="34" charset="0"/>
              <a:buChar char="•"/>
            </a:pPr>
            <a:r>
              <a:rPr lang="pt-BR" sz="2200" dirty="0" smtClean="0"/>
              <a:t>Avaliar </a:t>
            </a:r>
            <a:r>
              <a:rPr lang="pt-BR" sz="2200" dirty="0"/>
              <a:t>o desempenho dos alunos através de funções cognitivas utilizadas em processos de aprendizagem nos ambientes de </a:t>
            </a:r>
            <a:r>
              <a:rPr lang="pt-BR" sz="2200" dirty="0" smtClean="0"/>
              <a:t>ensino</a:t>
            </a:r>
          </a:p>
          <a:p>
            <a:pPr marL="342900" lvl="0" indent="-342900" algn="just" fontAlgn="auto">
              <a:lnSpc>
                <a:spcPct val="80000"/>
              </a:lnSpc>
              <a:spcBef>
                <a:spcPct val="20000"/>
              </a:spcBef>
              <a:spcAft>
                <a:spcPts val="0"/>
              </a:spcAft>
              <a:buFont typeface="Arial" panose="020B0604020202020204" pitchFamily="34" charset="0"/>
              <a:buChar char="•"/>
            </a:pPr>
            <a:endParaRPr lang="pt-BR" sz="2200" dirty="0"/>
          </a:p>
          <a:p>
            <a:pPr marL="342900" lvl="0" indent="-342900" algn="just" fontAlgn="auto">
              <a:lnSpc>
                <a:spcPct val="80000"/>
              </a:lnSpc>
              <a:spcBef>
                <a:spcPct val="20000"/>
              </a:spcBef>
              <a:spcAft>
                <a:spcPts val="0"/>
              </a:spcAft>
              <a:buFont typeface="Arial" panose="020B0604020202020204" pitchFamily="34" charset="0"/>
              <a:buChar char="•"/>
            </a:pPr>
            <a:r>
              <a:rPr lang="pt-BR" sz="2200" dirty="0" smtClean="0"/>
              <a:t>Analisar </a:t>
            </a:r>
            <a:r>
              <a:rPr lang="pt-BR" sz="2200" dirty="0"/>
              <a:t>o comportamento da temperatura radiante média e da </a:t>
            </a:r>
            <a:r>
              <a:rPr lang="pt-BR" sz="2200" dirty="0"/>
              <a:t>(</a:t>
            </a:r>
            <a:r>
              <a:rPr lang="pt-BR" sz="2200" dirty="0" err="1"/>
              <a:t>t</a:t>
            </a:r>
            <a:r>
              <a:rPr lang="pt-BR" sz="2200" baseline="-25000" dirty="0" err="1"/>
              <a:t>g</a:t>
            </a:r>
            <a:r>
              <a:rPr lang="pt-BR" sz="2200" dirty="0" err="1"/>
              <a:t>-t</a:t>
            </a:r>
            <a:r>
              <a:rPr lang="pt-BR" sz="2200" baseline="-25000" dirty="0" err="1"/>
              <a:t>a</a:t>
            </a:r>
            <a:r>
              <a:rPr lang="pt-BR" sz="2200" dirty="0"/>
              <a:t>) </a:t>
            </a:r>
            <a:r>
              <a:rPr lang="pt-BR" sz="2200" dirty="0"/>
              <a:t>em cada </a:t>
            </a:r>
            <a:r>
              <a:rPr lang="pt-BR" sz="2200" dirty="0" smtClean="0"/>
              <a:t>instituição</a:t>
            </a:r>
          </a:p>
          <a:p>
            <a:pPr marL="342900" lvl="0" indent="-342900" algn="just" fontAlgn="auto">
              <a:lnSpc>
                <a:spcPct val="80000"/>
              </a:lnSpc>
              <a:spcBef>
                <a:spcPct val="20000"/>
              </a:spcBef>
              <a:spcAft>
                <a:spcPts val="0"/>
              </a:spcAft>
              <a:buFont typeface="Arial" panose="020B0604020202020204" pitchFamily="34" charset="0"/>
              <a:buChar char="•"/>
            </a:pPr>
            <a:endParaRPr lang="pt-BR" sz="2200" dirty="0"/>
          </a:p>
          <a:p>
            <a:pPr marL="342900" lvl="0" indent="-342900" algn="just" fontAlgn="auto">
              <a:lnSpc>
                <a:spcPct val="80000"/>
              </a:lnSpc>
              <a:spcBef>
                <a:spcPct val="20000"/>
              </a:spcBef>
              <a:spcAft>
                <a:spcPts val="0"/>
              </a:spcAft>
              <a:buFont typeface="Arial" panose="020B0604020202020204" pitchFamily="34" charset="0"/>
              <a:buChar char="•"/>
            </a:pPr>
            <a:r>
              <a:rPr lang="pt-BR" sz="2200" dirty="0" smtClean="0"/>
              <a:t>Analisar </a:t>
            </a:r>
            <a:r>
              <a:rPr lang="pt-BR" sz="2200" dirty="0"/>
              <a:t>sucintamente os elementos arquitetônicos de cada </a:t>
            </a:r>
            <a:r>
              <a:rPr lang="pt-BR" sz="2200" dirty="0" smtClean="0"/>
              <a:t>ambiente</a:t>
            </a:r>
          </a:p>
          <a:p>
            <a:pPr marL="342900" lvl="0" indent="-342900" algn="just" fontAlgn="auto">
              <a:lnSpc>
                <a:spcPct val="80000"/>
              </a:lnSpc>
              <a:spcBef>
                <a:spcPct val="20000"/>
              </a:spcBef>
              <a:spcAft>
                <a:spcPts val="0"/>
              </a:spcAft>
              <a:buFont typeface="Arial" panose="020B0604020202020204" pitchFamily="34" charset="0"/>
              <a:buChar char="•"/>
            </a:pPr>
            <a:endParaRPr lang="pt-BR" sz="2200" dirty="0">
              <a:solidFill>
                <a:srgbClr val="FF0000"/>
              </a:solidFill>
            </a:endParaRPr>
          </a:p>
          <a:p>
            <a:pPr marL="342900" lvl="0" indent="-342900" algn="just" fontAlgn="auto">
              <a:lnSpc>
                <a:spcPct val="80000"/>
              </a:lnSpc>
              <a:spcBef>
                <a:spcPct val="20000"/>
              </a:spcBef>
              <a:spcAft>
                <a:spcPts val="0"/>
              </a:spcAft>
              <a:buFont typeface="Arial" panose="020B0604020202020204" pitchFamily="34" charset="0"/>
              <a:buChar char="•"/>
            </a:pPr>
            <a:r>
              <a:rPr lang="pt-BR" sz="2200" dirty="0"/>
              <a:t>Comparar o desempenho, os elementos arquitetônicos e a variação </a:t>
            </a:r>
            <a:r>
              <a:rPr lang="pt-BR" sz="2200" dirty="0" smtClean="0"/>
              <a:t>de (</a:t>
            </a:r>
            <a:r>
              <a:rPr lang="pt-BR" sz="2200" dirty="0" err="1" smtClean="0"/>
              <a:t>t</a:t>
            </a:r>
            <a:r>
              <a:rPr lang="pt-BR" sz="2200" baseline="-25000" dirty="0" err="1" smtClean="0"/>
              <a:t>g</a:t>
            </a:r>
            <a:r>
              <a:rPr lang="pt-BR" sz="2200" dirty="0" err="1" smtClean="0"/>
              <a:t>-t</a:t>
            </a:r>
            <a:r>
              <a:rPr lang="pt-BR" sz="2200" baseline="-25000" dirty="0" err="1" smtClean="0"/>
              <a:t>a</a:t>
            </a:r>
            <a:r>
              <a:rPr lang="pt-BR" sz="2200" dirty="0" smtClean="0"/>
              <a:t>) </a:t>
            </a:r>
            <a:r>
              <a:rPr lang="pt-BR" sz="2200" dirty="0"/>
              <a:t>nos ambientes de ensino em cada região brasileira</a:t>
            </a:r>
            <a:endParaRPr lang="pt-BR" sz="2200" dirty="0">
              <a:solidFill>
                <a:srgbClr val="FF0000"/>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571" y="4864639"/>
            <a:ext cx="2016224" cy="1975899"/>
          </a:xfrm>
          <a:prstGeom prst="rect">
            <a:avLst/>
          </a:prstGeom>
        </p:spPr>
      </p:pic>
    </p:spTree>
    <p:extLst>
      <p:ext uri="{BB962C8B-B14F-4D97-AF65-F5344CB8AC3E}">
        <p14:creationId xmlns:p14="http://schemas.microsoft.com/office/powerpoint/2010/main" val="190574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MeTODOlogia</a:t>
            </a:r>
            <a:endParaRPr lang="pt-BR" dirty="0"/>
          </a:p>
        </p:txBody>
      </p:sp>
      <p:sp>
        <p:nvSpPr>
          <p:cNvPr id="3" name="Espaço Reservado para Conteúdo 2"/>
          <p:cNvSpPr>
            <a:spLocks noGrp="1"/>
          </p:cNvSpPr>
          <p:nvPr>
            <p:ph idx="1"/>
          </p:nvPr>
        </p:nvSpPr>
        <p:spPr>
          <a:xfrm>
            <a:off x="216099" y="971997"/>
            <a:ext cx="10441160" cy="6048672"/>
          </a:xfrm>
        </p:spPr>
        <p:txBody>
          <a:bodyPr>
            <a:normAutofit/>
          </a:bodyPr>
          <a:lstStyle/>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algn="just"/>
            <a:endParaRPr lang="pt-BR" sz="2000" dirty="0"/>
          </a:p>
        </p:txBody>
      </p:sp>
      <p:pic>
        <p:nvPicPr>
          <p:cNvPr id="4" name="Imagem 3"/>
          <p:cNvPicPr/>
          <p:nvPr/>
        </p:nvPicPr>
        <p:blipFill>
          <a:blip r:embed="rId3">
            <a:extLst>
              <a:ext uri="{28A0092B-C50C-407E-A947-70E740481C1C}">
                <a14:useLocalDpi xmlns:a14="http://schemas.microsoft.com/office/drawing/2010/main" val="0"/>
              </a:ext>
            </a:extLst>
          </a:blip>
          <a:stretch>
            <a:fillRect/>
          </a:stretch>
        </p:blipFill>
        <p:spPr>
          <a:xfrm>
            <a:off x="1800275" y="1620069"/>
            <a:ext cx="7560840" cy="4248472"/>
          </a:xfrm>
          <a:prstGeom prst="rect">
            <a:avLst/>
          </a:prstGeom>
        </p:spPr>
      </p:pic>
      <p:sp>
        <p:nvSpPr>
          <p:cNvPr id="6" name="Espaço Reservado para Conteúdo 2"/>
          <p:cNvSpPr txBox="1">
            <a:spLocks/>
          </p:cNvSpPr>
          <p:nvPr/>
        </p:nvSpPr>
        <p:spPr>
          <a:xfrm>
            <a:off x="216099" y="971997"/>
            <a:ext cx="10441160" cy="6048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200" dirty="0"/>
              <a:t>F</a:t>
            </a:r>
            <a:r>
              <a:rPr lang="pt-BR" sz="2200" dirty="0" smtClean="0"/>
              <a:t>atores </a:t>
            </a:r>
            <a:r>
              <a:rPr lang="pt-BR" sz="2200" dirty="0"/>
              <a:t>que podem contribuir para o aumento da radiação térmica em ambientes de ensino providos de N</a:t>
            </a:r>
            <a:r>
              <a:rPr lang="pt-BR" sz="2200" i="1" dirty="0"/>
              <a:t>ews </a:t>
            </a:r>
            <a:r>
              <a:rPr lang="pt-BR" sz="2200" i="1" dirty="0" smtClean="0"/>
              <a:t>ICT</a:t>
            </a:r>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r>
              <a:rPr lang="pt-BR" sz="1900" dirty="0"/>
              <a:t>Quando houver registro que a </a:t>
            </a:r>
            <a:r>
              <a:rPr lang="pt-BR" sz="1900" dirty="0" err="1" smtClean="0"/>
              <a:t>T</a:t>
            </a:r>
            <a:r>
              <a:rPr lang="pt-BR" sz="1900" baseline="-25000" dirty="0" err="1" smtClean="0"/>
              <a:t>g</a:t>
            </a:r>
            <a:r>
              <a:rPr lang="pt-BR" sz="1900" dirty="0" smtClean="0"/>
              <a:t> for </a:t>
            </a:r>
            <a:r>
              <a:rPr lang="pt-BR" sz="1900" dirty="0"/>
              <a:t>significativamente superior à </a:t>
            </a:r>
            <a:r>
              <a:rPr lang="pt-BR" sz="1900" dirty="0" err="1"/>
              <a:t>T</a:t>
            </a:r>
            <a:r>
              <a:rPr lang="pt-BR" sz="1900" baseline="-25000" dirty="0" err="1" smtClean="0"/>
              <a:t>a</a:t>
            </a:r>
            <a:r>
              <a:rPr lang="pt-BR" sz="1900" dirty="0" smtClean="0"/>
              <a:t>, </a:t>
            </a:r>
            <a:r>
              <a:rPr lang="pt-BR" sz="1900" dirty="0"/>
              <a:t>esta ocorrência implicará no aumento da temperatura radiante média, a qual será superior à temperatura de globo.</a:t>
            </a:r>
            <a:endParaRPr lang="pt-BR" sz="1900" dirty="0" smtClean="0"/>
          </a:p>
          <a:p>
            <a:pPr algn="just"/>
            <a:endParaRPr lang="pt-BR" sz="2000" dirty="0" smtClean="0"/>
          </a:p>
          <a:p>
            <a:pPr algn="just"/>
            <a:endParaRPr lang="pt-BR" sz="2000" dirty="0"/>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275" y="1620069"/>
            <a:ext cx="7704856" cy="4248472"/>
          </a:xfrm>
          <a:prstGeom prst="rect">
            <a:avLst/>
          </a:prstGeom>
        </p:spPr>
      </p:pic>
    </p:spTree>
    <p:extLst>
      <p:ext uri="{BB962C8B-B14F-4D97-AF65-F5344CB8AC3E}">
        <p14:creationId xmlns:p14="http://schemas.microsoft.com/office/powerpoint/2010/main" val="210236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MeTODOlogia</a:t>
            </a:r>
            <a:endParaRPr lang="pt-BR" dirty="0"/>
          </a:p>
        </p:txBody>
      </p:sp>
      <p:sp>
        <p:nvSpPr>
          <p:cNvPr id="3" name="Espaço Reservado para Conteúdo 2"/>
          <p:cNvSpPr>
            <a:spLocks noGrp="1"/>
          </p:cNvSpPr>
          <p:nvPr>
            <p:ph idx="1"/>
          </p:nvPr>
        </p:nvSpPr>
        <p:spPr>
          <a:xfrm>
            <a:off x="216099" y="971997"/>
            <a:ext cx="10441160" cy="6048672"/>
          </a:xfrm>
        </p:spPr>
        <p:txBody>
          <a:bodyPr>
            <a:normAutofit/>
          </a:bodyPr>
          <a:lstStyle/>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algn="just"/>
            <a:endParaRPr lang="pt-BR" sz="2000" dirty="0"/>
          </a:p>
        </p:txBody>
      </p:sp>
      <p:sp>
        <p:nvSpPr>
          <p:cNvPr id="6" name="Espaço Reservado para Conteúdo 2"/>
          <p:cNvSpPr txBox="1">
            <a:spLocks/>
          </p:cNvSpPr>
          <p:nvPr/>
        </p:nvSpPr>
        <p:spPr>
          <a:xfrm>
            <a:off x="216099" y="971997"/>
            <a:ext cx="8352928"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400" b="1" u="sng" dirty="0" smtClean="0"/>
              <a:t>Variáveis e indicadores da pesquisa</a:t>
            </a:r>
            <a:endParaRPr lang="pt-BR" sz="2400" b="1" i="1" u="sng"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algn="just"/>
            <a:endParaRPr lang="pt-BR" sz="2000" dirty="0" smtClean="0"/>
          </a:p>
          <a:p>
            <a:pPr algn="just"/>
            <a:endParaRPr lang="pt-BR" sz="2000" dirty="0"/>
          </a:p>
        </p:txBody>
      </p:sp>
      <p:graphicFrame>
        <p:nvGraphicFramePr>
          <p:cNvPr id="7" name="Tabela 6"/>
          <p:cNvGraphicFramePr>
            <a:graphicFrameLocks noGrp="1"/>
          </p:cNvGraphicFramePr>
          <p:nvPr>
            <p:extLst>
              <p:ext uri="{D42A27DB-BD31-4B8C-83A1-F6EECF244321}">
                <p14:modId xmlns:p14="http://schemas.microsoft.com/office/powerpoint/2010/main" val="2966135185"/>
              </p:ext>
            </p:extLst>
          </p:nvPr>
        </p:nvGraphicFramePr>
        <p:xfrm>
          <a:off x="936179" y="1728588"/>
          <a:ext cx="8784976" cy="4499092"/>
        </p:xfrm>
        <a:graphic>
          <a:graphicData uri="http://schemas.openxmlformats.org/drawingml/2006/table">
            <a:tbl>
              <a:tblPr firstRow="1" firstCol="1" bandRow="1">
                <a:tableStyleId>{5C22544A-7EE6-4342-B048-85BDC9FD1C3A}</a:tableStyleId>
              </a:tblPr>
              <a:tblGrid>
                <a:gridCol w="2021987"/>
                <a:gridCol w="2349470"/>
                <a:gridCol w="4413519"/>
              </a:tblGrid>
              <a:tr h="440358">
                <a:tc>
                  <a:txBody>
                    <a:bodyPr/>
                    <a:lstStyle/>
                    <a:p>
                      <a:pPr algn="ctr">
                        <a:lnSpc>
                          <a:spcPct val="150000"/>
                        </a:lnSpc>
                        <a:spcBef>
                          <a:spcPts val="1200"/>
                        </a:spcBef>
                        <a:spcAft>
                          <a:spcPts val="0"/>
                        </a:spcAft>
                      </a:pPr>
                      <a:r>
                        <a:rPr lang="pt-BR" sz="2000" dirty="0">
                          <a:effectLst/>
                        </a:rPr>
                        <a:t> </a:t>
                      </a: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0"/>
                        </a:spcAft>
                      </a:pPr>
                      <a:r>
                        <a:rPr lang="pt-BR" sz="2000">
                          <a:effectLst/>
                        </a:rPr>
                        <a:t>VARIÁVEIS</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0"/>
                        </a:spcAft>
                      </a:pPr>
                      <a:r>
                        <a:rPr lang="pt-BR" sz="2000">
                          <a:effectLst/>
                        </a:rPr>
                        <a:t>INDICADORES</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2213092">
                <a:tc>
                  <a:txBody>
                    <a:bodyPr/>
                    <a:lstStyle/>
                    <a:p>
                      <a:pPr algn="ctr">
                        <a:lnSpc>
                          <a:spcPct val="150000"/>
                        </a:lnSpc>
                        <a:spcBef>
                          <a:spcPts val="1200"/>
                        </a:spcBef>
                        <a:spcAft>
                          <a:spcPts val="0"/>
                        </a:spcAft>
                      </a:pPr>
                      <a:r>
                        <a:rPr lang="pt-BR" sz="2000">
                          <a:effectLst/>
                        </a:rPr>
                        <a:t>Parâmetros de conforto</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a:effectLst/>
                        </a:rPr>
                        <a:t>Térmicas</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dirty="0">
                          <a:effectLst/>
                        </a:rPr>
                        <a:t>Temperatura de bulbo seco, </a:t>
                      </a:r>
                      <a:r>
                        <a:rPr lang="pt-BR" sz="2000" dirty="0" err="1">
                          <a:effectLst/>
                        </a:rPr>
                        <a:t>t</a:t>
                      </a:r>
                      <a:r>
                        <a:rPr lang="pt-BR" sz="2000" baseline="-25000" dirty="0" err="1">
                          <a:effectLst/>
                        </a:rPr>
                        <a:t>a</a:t>
                      </a:r>
                      <a:r>
                        <a:rPr lang="pt-BR" sz="2000" dirty="0">
                          <a:effectLst/>
                        </a:rPr>
                        <a:t> (°C);</a:t>
                      </a:r>
                    </a:p>
                    <a:p>
                      <a:pPr algn="ctr">
                        <a:lnSpc>
                          <a:spcPct val="150000"/>
                        </a:lnSpc>
                        <a:spcAft>
                          <a:spcPts val="0"/>
                        </a:spcAft>
                      </a:pPr>
                      <a:r>
                        <a:rPr lang="pt-BR" sz="2000" dirty="0">
                          <a:effectLst/>
                        </a:rPr>
                        <a:t>Temperatura de globo, </a:t>
                      </a:r>
                      <a:r>
                        <a:rPr lang="pt-BR" sz="2000" dirty="0" err="1">
                          <a:effectLst/>
                        </a:rPr>
                        <a:t>t</a:t>
                      </a:r>
                      <a:r>
                        <a:rPr lang="pt-BR" sz="2000" baseline="-25000" dirty="0" err="1">
                          <a:effectLst/>
                        </a:rPr>
                        <a:t>g</a:t>
                      </a:r>
                      <a:r>
                        <a:rPr lang="pt-BR" sz="2000" dirty="0">
                          <a:effectLst/>
                        </a:rPr>
                        <a:t> (°C)</a:t>
                      </a:r>
                    </a:p>
                    <a:p>
                      <a:pPr algn="ctr">
                        <a:lnSpc>
                          <a:spcPct val="150000"/>
                        </a:lnSpc>
                        <a:spcAft>
                          <a:spcPts val="0"/>
                        </a:spcAft>
                      </a:pPr>
                      <a:r>
                        <a:rPr lang="pt-BR" sz="2000" dirty="0">
                          <a:effectLst/>
                        </a:rPr>
                        <a:t>Temperatura radiante média, </a:t>
                      </a:r>
                      <a:r>
                        <a:rPr lang="pt-BR" sz="2000" dirty="0" err="1">
                          <a:effectLst/>
                        </a:rPr>
                        <a:t>t</a:t>
                      </a:r>
                      <a:r>
                        <a:rPr lang="pt-BR" sz="2000" baseline="-25000" dirty="0" err="1">
                          <a:effectLst/>
                        </a:rPr>
                        <a:t>rm</a:t>
                      </a:r>
                      <a:r>
                        <a:rPr lang="pt-BR" sz="2000" dirty="0">
                          <a:effectLst/>
                        </a:rPr>
                        <a:t> (°C);</a:t>
                      </a:r>
                    </a:p>
                    <a:p>
                      <a:pPr algn="ctr">
                        <a:lnSpc>
                          <a:spcPct val="150000"/>
                        </a:lnSpc>
                        <a:spcAft>
                          <a:spcPts val="0"/>
                        </a:spcAft>
                      </a:pPr>
                      <a:r>
                        <a:rPr lang="pt-BR" sz="2000" dirty="0">
                          <a:effectLst/>
                        </a:rPr>
                        <a:t>Umidade relativa, UR </a:t>
                      </a:r>
                      <a:r>
                        <a:rPr lang="pt-BR" sz="2000" dirty="0" smtClean="0">
                          <a:effectLst/>
                        </a:rPr>
                        <a:t>(%)</a:t>
                      </a:r>
                      <a:endParaRPr lang="pt-BR" sz="2000" dirty="0">
                        <a:effectLst/>
                      </a:endParaRPr>
                    </a:p>
                  </a:txBody>
                  <a:tcPr marL="68580" marR="68580" marT="0" marB="0" anchor="ctr"/>
                </a:tc>
              </a:tr>
              <a:tr h="856040">
                <a:tc>
                  <a:txBody>
                    <a:bodyPr/>
                    <a:lstStyle/>
                    <a:p>
                      <a:pPr algn="ctr">
                        <a:lnSpc>
                          <a:spcPct val="150000"/>
                        </a:lnSpc>
                        <a:spcAft>
                          <a:spcPts val="0"/>
                        </a:spcAft>
                      </a:pPr>
                      <a:r>
                        <a:rPr lang="pt-BR" sz="2000">
                          <a:effectLst/>
                        </a:rPr>
                        <a:t>Desempenho dos estudantes</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a:effectLst/>
                        </a:rPr>
                        <a:t>Raciocínio</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dirty="0">
                          <a:effectLst/>
                        </a:rPr>
                        <a:t>Desempenho Total</a:t>
                      </a: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882998">
                <a:tc>
                  <a:txBody>
                    <a:bodyPr/>
                    <a:lstStyle/>
                    <a:p>
                      <a:pPr algn="ctr">
                        <a:lnSpc>
                          <a:spcPct val="150000"/>
                        </a:lnSpc>
                        <a:spcAft>
                          <a:spcPts val="0"/>
                        </a:spcAft>
                      </a:pPr>
                      <a:r>
                        <a:rPr lang="pt-BR" sz="2000" dirty="0">
                          <a:effectLst/>
                        </a:rPr>
                        <a:t>Arquitetura do </a:t>
                      </a:r>
                      <a:r>
                        <a:rPr lang="pt-BR" sz="2000" dirty="0" smtClean="0">
                          <a:effectLst/>
                        </a:rPr>
                        <a:t>ambiente</a:t>
                      </a: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a:effectLst/>
                        </a:rPr>
                        <a:t>Elementos arquitetônicos</a:t>
                      </a:r>
                      <a:endParaRPr lang="pt-BR"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000" dirty="0">
                          <a:effectLst/>
                        </a:rPr>
                        <a:t>Recomendações de projeto arquitetônico segundo Roriz (1996)</a:t>
                      </a:r>
                      <a:endParaRPr lang="pt-BR"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3614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MeTODOlogia</a:t>
            </a:r>
            <a:endParaRPr lang="pt-BR" dirty="0"/>
          </a:p>
        </p:txBody>
      </p:sp>
      <p:sp>
        <p:nvSpPr>
          <p:cNvPr id="3" name="Espaço Reservado para Conteúdo 2"/>
          <p:cNvSpPr>
            <a:spLocks noGrp="1"/>
          </p:cNvSpPr>
          <p:nvPr>
            <p:ph idx="1"/>
          </p:nvPr>
        </p:nvSpPr>
        <p:spPr>
          <a:xfrm>
            <a:off x="216099" y="971997"/>
            <a:ext cx="10441160" cy="6048672"/>
          </a:xfrm>
        </p:spPr>
        <p:txBody>
          <a:bodyPr>
            <a:normAutofit/>
          </a:bodyPr>
          <a:lstStyle/>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r>
              <a:rPr lang="pt-BR" sz="2000" b="1" dirty="0" smtClean="0"/>
              <a:t>         </a:t>
            </a: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marL="0" indent="0" algn="just">
              <a:buNone/>
            </a:pPr>
            <a:endParaRPr lang="pt-BR" sz="2000" b="1" dirty="0" smtClean="0"/>
          </a:p>
          <a:p>
            <a:pPr marL="0" indent="0" algn="just">
              <a:buNone/>
            </a:pPr>
            <a:endParaRPr lang="pt-BR" sz="2000" b="1" dirty="0"/>
          </a:p>
          <a:p>
            <a:pPr algn="just"/>
            <a:endParaRPr lang="pt-BR" sz="2000" dirty="0"/>
          </a:p>
        </p:txBody>
      </p:sp>
      <p:sp>
        <p:nvSpPr>
          <p:cNvPr id="6" name="Espaço Reservado para Conteúdo 2"/>
          <p:cNvSpPr txBox="1">
            <a:spLocks/>
          </p:cNvSpPr>
          <p:nvPr/>
        </p:nvSpPr>
        <p:spPr>
          <a:xfrm>
            <a:off x="216099" y="971997"/>
            <a:ext cx="10297144" cy="60486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2400" b="1" dirty="0"/>
              <a:t>Os procedimentos metodológicos adotados </a:t>
            </a:r>
            <a:r>
              <a:rPr lang="pt-BR" sz="2400" b="1" dirty="0" smtClean="0"/>
              <a:t>na pesquisa consistiram </a:t>
            </a:r>
            <a:r>
              <a:rPr lang="pt-BR" sz="2400" b="1" dirty="0"/>
              <a:t>no desenvolvimento das </a:t>
            </a:r>
            <a:r>
              <a:rPr lang="pt-BR" sz="2400" b="1" dirty="0" smtClean="0"/>
              <a:t>seguintes etapas:</a:t>
            </a:r>
          </a:p>
          <a:p>
            <a:pPr marL="0" indent="0" algn="just">
              <a:buNone/>
            </a:pPr>
            <a:endParaRPr lang="pt-BR" sz="2200" dirty="0" smtClean="0"/>
          </a:p>
          <a:p>
            <a:pPr marL="0" indent="0" algn="just">
              <a:buNone/>
            </a:pPr>
            <a:r>
              <a:rPr lang="pt-BR" sz="2200" dirty="0" smtClean="0"/>
              <a:t>            - </a:t>
            </a:r>
            <a:r>
              <a:rPr lang="pt-BR" sz="2400" dirty="0" smtClean="0"/>
              <a:t>Análise </a:t>
            </a:r>
            <a:r>
              <a:rPr lang="pt-BR" sz="2400" dirty="0"/>
              <a:t>das variáveis </a:t>
            </a:r>
            <a:r>
              <a:rPr lang="pt-BR" sz="2400" dirty="0" smtClean="0"/>
              <a:t>térmicas (</a:t>
            </a:r>
            <a:r>
              <a:rPr lang="pt-BR" sz="2400" dirty="0" err="1"/>
              <a:t>T</a:t>
            </a:r>
            <a:r>
              <a:rPr lang="pt-BR" sz="2400" baseline="-25000" dirty="0" err="1" smtClean="0"/>
              <a:t>a</a:t>
            </a:r>
            <a:r>
              <a:rPr lang="pt-BR" sz="2400" dirty="0" smtClean="0"/>
              <a:t>; </a:t>
            </a:r>
            <a:r>
              <a:rPr lang="pt-BR" sz="2400" dirty="0" err="1" smtClean="0"/>
              <a:t>T</a:t>
            </a:r>
            <a:r>
              <a:rPr lang="pt-BR" sz="2400" baseline="-25000" dirty="0" err="1" smtClean="0"/>
              <a:t>g</a:t>
            </a:r>
            <a:r>
              <a:rPr lang="pt-BR" sz="2400" dirty="0" smtClean="0"/>
              <a:t>; </a:t>
            </a:r>
            <a:r>
              <a:rPr lang="pt-BR" sz="2400" dirty="0" err="1" smtClean="0"/>
              <a:t>T</a:t>
            </a:r>
            <a:r>
              <a:rPr lang="pt-BR" sz="2400" baseline="-25000" dirty="0" err="1" smtClean="0"/>
              <a:t>rm</a:t>
            </a:r>
            <a:r>
              <a:rPr lang="pt-BR" sz="2400" dirty="0" smtClean="0"/>
              <a:t>; UR)</a:t>
            </a:r>
          </a:p>
          <a:p>
            <a:pPr marL="0" indent="0" algn="just">
              <a:buNone/>
            </a:pPr>
            <a:r>
              <a:rPr lang="pt-BR" sz="2400" dirty="0" smtClean="0"/>
              <a:t>           - Análise do desempenho </a:t>
            </a:r>
            <a:r>
              <a:rPr lang="pt-BR" sz="2400" dirty="0"/>
              <a:t>dos </a:t>
            </a:r>
            <a:r>
              <a:rPr lang="pt-BR" sz="2400" dirty="0" smtClean="0"/>
              <a:t>estudantes </a:t>
            </a:r>
          </a:p>
          <a:p>
            <a:pPr marL="0" indent="0" algn="just">
              <a:buNone/>
            </a:pPr>
            <a:r>
              <a:rPr lang="pt-BR" sz="2400" dirty="0" smtClean="0"/>
              <a:t>           -Análise sucinta dos elementos arquitetônicos </a:t>
            </a:r>
          </a:p>
          <a:p>
            <a:pPr marL="0" indent="0" algn="just">
              <a:buNone/>
            </a:pPr>
            <a:r>
              <a:rPr lang="pt-BR" sz="2400" dirty="0" smtClean="0"/>
              <a:t>           - Tratamento </a:t>
            </a:r>
            <a:r>
              <a:rPr lang="pt-BR" sz="2400" dirty="0"/>
              <a:t>dos </a:t>
            </a:r>
            <a:r>
              <a:rPr lang="pt-BR" sz="2400" dirty="0" smtClean="0"/>
              <a:t>dados</a:t>
            </a:r>
          </a:p>
          <a:p>
            <a:pPr marL="0" indent="0" algn="just">
              <a:buNone/>
            </a:pPr>
            <a:r>
              <a:rPr lang="pt-BR" sz="2400" dirty="0" smtClean="0"/>
              <a:t>           - Modelagem </a:t>
            </a:r>
            <a:r>
              <a:rPr lang="pt-BR" sz="2400" dirty="0"/>
              <a:t>matemática </a:t>
            </a:r>
            <a:r>
              <a:rPr lang="pt-BR" sz="2400" dirty="0" smtClean="0"/>
              <a:t>(MLG)</a:t>
            </a:r>
          </a:p>
          <a:p>
            <a:pPr marL="0" indent="0" algn="just">
              <a:buNone/>
            </a:pPr>
            <a:r>
              <a:rPr lang="pt-BR" sz="2400" dirty="0" smtClean="0"/>
              <a:t>           </a:t>
            </a:r>
          </a:p>
          <a:p>
            <a:pPr marL="0" indent="0" algn="just">
              <a:buNone/>
            </a:pPr>
            <a:endParaRPr lang="pt-BR" sz="2200" i="1" dirty="0" smtClean="0"/>
          </a:p>
          <a:p>
            <a:pPr algn="just">
              <a:buFont typeface="Wingdings" panose="05000000000000000000" pitchFamily="2" charset="2"/>
              <a:buChar char="à"/>
            </a:pPr>
            <a:r>
              <a:rPr lang="pt-BR" sz="2200" dirty="0" smtClean="0"/>
              <a:t>O </a:t>
            </a:r>
            <a:r>
              <a:rPr lang="pt-BR" sz="2200" dirty="0"/>
              <a:t>estudo foi realizado </a:t>
            </a:r>
            <a:r>
              <a:rPr lang="pt-BR" sz="2200" dirty="0" smtClean="0"/>
              <a:t>em </a:t>
            </a:r>
            <a:r>
              <a:rPr lang="pt-BR" sz="2200" dirty="0"/>
              <a:t>laboratórios de informática (</a:t>
            </a:r>
            <a:r>
              <a:rPr lang="pt-BR" sz="2200" dirty="0" err="1"/>
              <a:t>LIs</a:t>
            </a:r>
            <a:r>
              <a:rPr lang="pt-BR" sz="2200" dirty="0"/>
              <a:t>) </a:t>
            </a:r>
            <a:r>
              <a:rPr lang="pt-BR" sz="2200" dirty="0" smtClean="0"/>
              <a:t>de instituições universitárias em áreas das regiões brasileiras</a:t>
            </a:r>
          </a:p>
          <a:p>
            <a:pPr algn="just">
              <a:buFont typeface="Wingdings" panose="05000000000000000000" pitchFamily="2" charset="2"/>
              <a:buChar char="à"/>
            </a:pPr>
            <a:endParaRPr lang="pt-BR" sz="2200" i="1" dirty="0"/>
          </a:p>
          <a:p>
            <a:pPr algn="just">
              <a:buFont typeface="Wingdings" panose="05000000000000000000" pitchFamily="2" charset="2"/>
              <a:buChar char="à"/>
            </a:pPr>
            <a:r>
              <a:rPr lang="pt-BR" sz="2200" dirty="0"/>
              <a:t>Em cada LI as medições foram efetuadas a três níveis de temperatura de bulbo seco do ar (</a:t>
            </a:r>
            <a:r>
              <a:rPr lang="pt-BR" sz="2200" dirty="0" err="1"/>
              <a:t>t</a:t>
            </a:r>
            <a:r>
              <a:rPr lang="pt-BR" sz="2200" baseline="-25000" dirty="0" err="1"/>
              <a:t>a</a:t>
            </a:r>
            <a:r>
              <a:rPr lang="pt-BR" sz="2200" dirty="0" smtClean="0"/>
              <a:t>): </a:t>
            </a:r>
            <a:r>
              <a:rPr lang="pt-BR" sz="2200" dirty="0"/>
              <a:t>20°C, 24°C e </a:t>
            </a:r>
            <a:r>
              <a:rPr lang="pt-BR" sz="2200" dirty="0" smtClean="0"/>
              <a:t>30°C conforme ISO 7730</a:t>
            </a:r>
          </a:p>
          <a:p>
            <a:pPr algn="just">
              <a:buFont typeface="Wingdings" panose="05000000000000000000" pitchFamily="2" charset="2"/>
              <a:buChar char="à"/>
            </a:pPr>
            <a:endParaRPr lang="pt-BR" sz="2200" dirty="0" smtClean="0"/>
          </a:p>
          <a:p>
            <a:pPr algn="just">
              <a:buFont typeface="Wingdings" panose="05000000000000000000" pitchFamily="2" charset="2"/>
              <a:buChar char="à"/>
            </a:pPr>
            <a:r>
              <a:rPr lang="pt-BR" sz="2200" dirty="0"/>
              <a:t>Todos os dados foram medidos em períodos contínuos ao longo de toda a coleta, com intervalo de 1 minuto, no sentido de verificar a constância das condições do ambiente térmico</a:t>
            </a:r>
          </a:p>
          <a:p>
            <a:pPr algn="just">
              <a:buFont typeface="Wingdings" panose="05000000000000000000" pitchFamily="2" charset="2"/>
              <a:buChar char="à"/>
            </a:pPr>
            <a:endParaRPr lang="pt-BR" sz="2200" dirty="0"/>
          </a:p>
          <a:p>
            <a:pPr algn="just">
              <a:buFont typeface="Wingdings" panose="05000000000000000000" pitchFamily="2" charset="2"/>
              <a:buChar char="à"/>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sp>
        <p:nvSpPr>
          <p:cNvPr id="7" name="Chave esquerda 6"/>
          <p:cNvSpPr/>
          <p:nvPr/>
        </p:nvSpPr>
        <p:spPr>
          <a:xfrm>
            <a:off x="504131" y="1692077"/>
            <a:ext cx="360040" cy="201622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867" y="1481820"/>
            <a:ext cx="3198807" cy="2436738"/>
          </a:xfrm>
          <a:prstGeom prst="rect">
            <a:avLst/>
          </a:prstGeom>
        </p:spPr>
      </p:pic>
    </p:spTree>
    <p:extLst>
      <p:ext uri="{BB962C8B-B14F-4D97-AF65-F5344CB8AC3E}">
        <p14:creationId xmlns:p14="http://schemas.microsoft.com/office/powerpoint/2010/main" val="311533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METODOlogia</a:t>
            </a:r>
            <a:endParaRPr lang="pt-BR" dirty="0"/>
          </a:p>
        </p:txBody>
      </p:sp>
      <p:sp>
        <p:nvSpPr>
          <p:cNvPr id="6" name="Espaço Reservado para Conteúdo 2"/>
          <p:cNvSpPr txBox="1">
            <a:spLocks/>
          </p:cNvSpPr>
          <p:nvPr/>
        </p:nvSpPr>
        <p:spPr>
          <a:xfrm>
            <a:off x="216099" y="1116013"/>
            <a:ext cx="10297144"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marL="0" indent="0" algn="just">
              <a:buNone/>
            </a:pPr>
            <a:endParaRPr lang="pt-BR" sz="2200" i="1" dirty="0" smtClean="0"/>
          </a:p>
          <a:p>
            <a:pPr marL="0" indent="0" algn="just">
              <a:buNone/>
            </a:pPr>
            <a:endParaRPr lang="pt-BR" sz="2200" i="1" dirty="0"/>
          </a:p>
          <a:p>
            <a:pPr algn="just"/>
            <a:endParaRPr lang="pt-BR" sz="2000" dirty="0" smtClean="0"/>
          </a:p>
          <a:p>
            <a:pPr algn="just"/>
            <a:endParaRPr lang="pt-BR" sz="2000" dirty="0"/>
          </a:p>
        </p:txBody>
      </p:sp>
      <p:graphicFrame>
        <p:nvGraphicFramePr>
          <p:cNvPr id="4" name="Tabela 3"/>
          <p:cNvGraphicFramePr>
            <a:graphicFrameLocks noGrp="1"/>
          </p:cNvGraphicFramePr>
          <p:nvPr>
            <p:extLst>
              <p:ext uri="{D42A27DB-BD31-4B8C-83A1-F6EECF244321}">
                <p14:modId xmlns:p14="http://schemas.microsoft.com/office/powerpoint/2010/main" val="2272859703"/>
              </p:ext>
            </p:extLst>
          </p:nvPr>
        </p:nvGraphicFramePr>
        <p:xfrm>
          <a:off x="1584251" y="971997"/>
          <a:ext cx="7776864" cy="3600396"/>
        </p:xfrm>
        <a:graphic>
          <a:graphicData uri="http://schemas.openxmlformats.org/drawingml/2006/table">
            <a:tbl>
              <a:tblPr firstRow="1" firstCol="1" bandRow="1">
                <a:tableStyleId>{5C22544A-7EE6-4342-B048-85BDC9FD1C3A}</a:tableStyleId>
              </a:tblPr>
              <a:tblGrid>
                <a:gridCol w="1496310"/>
                <a:gridCol w="1923232"/>
                <a:gridCol w="2347049"/>
                <a:gridCol w="2010273"/>
              </a:tblGrid>
              <a:tr h="400044">
                <a:tc>
                  <a:txBody>
                    <a:bodyPr/>
                    <a:lstStyle/>
                    <a:p>
                      <a:pPr algn="ctr">
                        <a:lnSpc>
                          <a:spcPct val="150000"/>
                        </a:lnSpc>
                        <a:spcAft>
                          <a:spcPts val="0"/>
                        </a:spcAft>
                      </a:pPr>
                      <a:r>
                        <a:rPr lang="pt-BR" sz="1600" dirty="0">
                          <a:effectLst/>
                        </a:rPr>
                        <a:t>Instituição</a:t>
                      </a:r>
                      <a:endParaRPr lang="pt-BR" sz="1600" dirty="0">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600">
                          <a:effectLst/>
                        </a:rPr>
                        <a:t>Localidade</a:t>
                      </a:r>
                      <a:endParaRPr lang="pt-BR" sz="1600">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600">
                          <a:effectLst/>
                        </a:rPr>
                        <a:t>Tamanho da amostra</a:t>
                      </a:r>
                      <a:endParaRPr lang="pt-BR" sz="1600">
                        <a:effectLst/>
                        <a:latin typeface="Calibri" panose="020F0502020204030204" pitchFamily="34" charset="0"/>
                      </a:endParaRPr>
                    </a:p>
                  </a:txBody>
                  <a:tcPr marL="68580" marR="68580" marT="0" marB="0"/>
                </a:tc>
                <a:tc>
                  <a:txBody>
                    <a:bodyPr/>
                    <a:lstStyle/>
                    <a:p>
                      <a:pPr algn="ctr">
                        <a:lnSpc>
                          <a:spcPct val="150000"/>
                        </a:lnSpc>
                        <a:spcAft>
                          <a:spcPts val="0"/>
                        </a:spcAft>
                      </a:pPr>
                      <a:r>
                        <a:rPr lang="pt-BR" sz="1600">
                          <a:effectLst/>
                        </a:rPr>
                        <a:t>Período</a:t>
                      </a:r>
                      <a:endParaRPr lang="pt-BR" sz="160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A - UFPI</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Teresina- PI</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28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a:effectLst/>
                        </a:rPr>
                        <a:t>15 a 17/09/2015</a:t>
                      </a:r>
                      <a:endParaRPr lang="pt-BR" sz="160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B- UFSC</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Florianópolis- SC</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19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a:effectLst/>
                        </a:rPr>
                        <a:t>21a 23/03/2016</a:t>
                      </a:r>
                      <a:endParaRPr lang="pt-BR" sz="160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C- UnB</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Brasília -DF</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18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26 a 28/04/2016</a:t>
                      </a:r>
                      <a:endParaRPr lang="pt-BR" sz="1600" dirty="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D- UNIVASF</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Petrolina- PE</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15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23 a 25/05/2016</a:t>
                      </a:r>
                      <a:endParaRPr lang="pt-BR" sz="1600" dirty="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E- ICMC</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a:effectLst/>
                        </a:rPr>
                        <a:t>São Carlos- SP</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15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17 a 19/11/2014</a:t>
                      </a:r>
                      <a:endParaRPr lang="pt-BR" sz="1600" dirty="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F - UFAM</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a:effectLst/>
                        </a:rPr>
                        <a:t>Manaus -AM</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28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01 a 03/08/2016</a:t>
                      </a:r>
                      <a:endParaRPr lang="pt-BR" sz="1600" dirty="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G – CE da PM</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João Pessoa -PB</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40 estudantes</a:t>
                      </a:r>
                      <a:endParaRPr lang="pt-BR" sz="1600" dirty="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18 a 20/07/2012</a:t>
                      </a:r>
                      <a:endParaRPr lang="pt-BR" sz="1600" dirty="0">
                        <a:effectLst/>
                        <a:latin typeface="Calibri" panose="020F0502020204030204" pitchFamily="34" charset="0"/>
                      </a:endParaRPr>
                    </a:p>
                  </a:txBody>
                  <a:tcPr marL="68580" marR="68580" marT="0" marB="0"/>
                </a:tc>
              </a:tr>
              <a:tr h="400044">
                <a:tc>
                  <a:txBody>
                    <a:bodyPr/>
                    <a:lstStyle/>
                    <a:p>
                      <a:pPr>
                        <a:lnSpc>
                          <a:spcPct val="150000"/>
                        </a:lnSpc>
                        <a:spcAft>
                          <a:spcPts val="0"/>
                        </a:spcAft>
                      </a:pPr>
                      <a:r>
                        <a:rPr lang="pt-BR" sz="1600">
                          <a:effectLst/>
                        </a:rPr>
                        <a:t>Total</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a:effectLst/>
                        </a:rPr>
                        <a:t> </a:t>
                      </a:r>
                      <a:endParaRPr lang="pt-BR" sz="1600">
                        <a:effectLst/>
                        <a:latin typeface="Calibri" panose="020F0502020204030204" pitchFamily="34" charset="0"/>
                      </a:endParaRPr>
                    </a:p>
                  </a:txBody>
                  <a:tcPr marL="68580" marR="68580" marT="0" marB="0"/>
                </a:tc>
                <a:tc>
                  <a:txBody>
                    <a:bodyPr/>
                    <a:lstStyle/>
                    <a:p>
                      <a:pPr>
                        <a:lnSpc>
                          <a:spcPct val="150000"/>
                        </a:lnSpc>
                        <a:spcAft>
                          <a:spcPts val="0"/>
                        </a:spcAft>
                      </a:pPr>
                      <a:r>
                        <a:rPr lang="pt-BR" sz="1600" dirty="0">
                          <a:effectLst/>
                        </a:rPr>
                        <a:t>163 estudantes</a:t>
                      </a:r>
                      <a:endParaRPr lang="pt-BR" sz="1600" dirty="0">
                        <a:effectLst/>
                        <a:latin typeface="Calibri" panose="020F0502020204030204" pitchFamily="34" charset="0"/>
                      </a:endParaRPr>
                    </a:p>
                  </a:txBody>
                  <a:tcPr marL="68580" marR="68580" marT="0" marB="0"/>
                </a:tc>
                <a:tc>
                  <a:txBody>
                    <a:bodyPr/>
                    <a:lstStyle/>
                    <a:p>
                      <a:pPr>
                        <a:lnSpc>
                          <a:spcPct val="107000"/>
                        </a:lnSpc>
                        <a:spcAft>
                          <a:spcPts val="80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8" name="Espaço Reservado para Conteúdo 2"/>
          <p:cNvSpPr txBox="1">
            <a:spLocks/>
          </p:cNvSpPr>
          <p:nvPr/>
        </p:nvSpPr>
        <p:spPr>
          <a:xfrm>
            <a:off x="108050" y="4211255"/>
            <a:ext cx="10513242" cy="288142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à"/>
            </a:pPr>
            <a:endParaRPr lang="pt-BR" sz="1900" dirty="0" smtClean="0"/>
          </a:p>
          <a:p>
            <a:pPr algn="just">
              <a:buFont typeface="Wingdings" panose="05000000000000000000" pitchFamily="2" charset="2"/>
              <a:buChar char="à"/>
            </a:pPr>
            <a:endParaRPr lang="pt-BR" sz="2100" dirty="0" smtClean="0"/>
          </a:p>
          <a:p>
            <a:pPr algn="just">
              <a:buFont typeface="Wingdings" panose="05000000000000000000" pitchFamily="2" charset="2"/>
              <a:buChar char="à"/>
            </a:pPr>
            <a:r>
              <a:rPr lang="pt-BR" sz="2100" dirty="0" smtClean="0"/>
              <a:t>As </a:t>
            </a:r>
            <a:r>
              <a:rPr lang="pt-BR" sz="2100" dirty="0"/>
              <a:t>atividades realizadas pelos </a:t>
            </a:r>
            <a:r>
              <a:rPr lang="pt-BR" sz="2100" dirty="0" smtClean="0"/>
              <a:t>alunos </a:t>
            </a:r>
            <a:r>
              <a:rPr lang="pt-BR" sz="2100" dirty="0"/>
              <a:t>durante as medições ocorreram por meio de </a:t>
            </a:r>
            <a:r>
              <a:rPr lang="pt-BR" sz="2100" dirty="0" err="1"/>
              <a:t>Personal</a:t>
            </a:r>
            <a:r>
              <a:rPr lang="pt-BR" sz="2100" dirty="0"/>
              <a:t> </a:t>
            </a:r>
            <a:r>
              <a:rPr lang="pt-BR" sz="2100" dirty="0" err="1"/>
              <a:t>Computers</a:t>
            </a:r>
            <a:r>
              <a:rPr lang="pt-BR" sz="2100" dirty="0"/>
              <a:t> (PCs) e/ou laptops (Instituição G) para acessar o endereço eletrônico (link) contendo uma bateria de testes </a:t>
            </a:r>
            <a:r>
              <a:rPr lang="pt-BR" sz="2100" dirty="0" smtClean="0"/>
              <a:t>cognitivos. </a:t>
            </a:r>
          </a:p>
          <a:p>
            <a:pPr algn="just">
              <a:buFont typeface="Wingdings" panose="05000000000000000000" pitchFamily="2" charset="2"/>
              <a:buChar char="à"/>
            </a:pPr>
            <a:endParaRPr lang="pt-BR" sz="2100" dirty="0"/>
          </a:p>
          <a:p>
            <a:pPr algn="just">
              <a:buFont typeface="Wingdings" panose="05000000000000000000" pitchFamily="2" charset="2"/>
              <a:buChar char="à"/>
            </a:pPr>
            <a:r>
              <a:rPr lang="pt-BR" sz="2100" dirty="0" smtClean="0"/>
              <a:t>Antes dos alunos </a:t>
            </a:r>
            <a:r>
              <a:rPr lang="pt-BR" sz="2100" dirty="0"/>
              <a:t>realizarem suas atividades nos laboratórios, os mesmos foram conduzidos a uma sala com condições climáticas favoráveis, proporcionando um período de descanso para estabilização de seus organismos a qual foi monitorada através de um medidor da </a:t>
            </a:r>
            <a:r>
              <a:rPr lang="pt-BR" sz="2100" dirty="0" smtClean="0"/>
              <a:t>pressão arterial</a:t>
            </a:r>
          </a:p>
          <a:p>
            <a:pPr algn="just"/>
            <a:endParaRPr lang="pt-BR" sz="1800" dirty="0"/>
          </a:p>
        </p:txBody>
      </p:sp>
    </p:spTree>
    <p:extLst>
      <p:ext uri="{BB962C8B-B14F-4D97-AF65-F5344CB8AC3E}">
        <p14:creationId xmlns:p14="http://schemas.microsoft.com/office/powerpoint/2010/main" val="221762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14905</TotalTime>
  <Words>2657</Words>
  <Application>Microsoft Office PowerPoint</Application>
  <PresentationFormat>Personalizar</PresentationFormat>
  <Paragraphs>681</Paragraphs>
  <Slides>28</Slides>
  <Notes>6</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28</vt:i4>
      </vt:variant>
    </vt:vector>
  </HeadingPairs>
  <TitlesOfParts>
    <vt:vector size="36" baseType="lpstr">
      <vt:lpstr>Arial</vt:lpstr>
      <vt:lpstr>Calibri</vt:lpstr>
      <vt:lpstr>Cambria Math</vt:lpstr>
      <vt:lpstr>Rockwell</vt:lpstr>
      <vt:lpstr>Times New Roman</vt:lpstr>
      <vt:lpstr>Wingdings</vt:lpstr>
      <vt:lpstr>Tema do Office</vt:lpstr>
      <vt:lpstr>Equação</vt:lpstr>
      <vt:lpstr>ESTUDO DA TEMPERATURA DE GLOBO EM RELAÇÃO À TEMPERATURA DO AR DURANTE ATIVIDADES COGNITIVAS EM AMBIENTES DE ENSINO COM ALTERAÇÕES CLIMÁTICAS EM ÁREAS DAS REGIÕES BRASILEIRAS</vt:lpstr>
      <vt:lpstr>INTRODUÇÃO</vt:lpstr>
      <vt:lpstr>JUSTIFICATIVA</vt:lpstr>
      <vt:lpstr>OBJETIVO GERAL</vt:lpstr>
      <vt:lpstr>OBJETIVOS ESPECÍFICOS</vt:lpstr>
      <vt:lpstr>MeTODOlogia</vt:lpstr>
      <vt:lpstr>MeTODOlogia</vt:lpstr>
      <vt:lpstr>MeTODOlogia</vt:lpstr>
      <vt:lpstr>METODOlogia</vt:lpstr>
      <vt:lpstr>Metodologia – variáveis térmicas</vt:lpstr>
      <vt:lpstr>Metodologia - desempenho dos estudantes</vt:lpstr>
      <vt:lpstr>Metodologia - ELEMENTOS ARQUITETÔNICOS </vt:lpstr>
      <vt:lpstr>Metodologia</vt:lpstr>
      <vt:lpstr>Resultados e discussões </vt:lpstr>
      <vt:lpstr>Resultados e discussões </vt:lpstr>
      <vt:lpstr>Resultados e discussões </vt:lpstr>
      <vt:lpstr>Resultados e discussões </vt:lpstr>
      <vt:lpstr>Resultados e discussões </vt:lpstr>
      <vt:lpstr>Resultados e discussões </vt:lpstr>
      <vt:lpstr>Resultados e discussões </vt:lpstr>
      <vt:lpstr>Resultados e discussões </vt:lpstr>
      <vt:lpstr>Resultados e discussões </vt:lpstr>
      <vt:lpstr>Resultados e discussões </vt:lpstr>
      <vt:lpstr>Resultados e discussões </vt:lpstr>
      <vt:lpstr>CONCLUSÕES </vt:lpstr>
      <vt:lpstr>SUGESTÃO PARA TRABALHO FUTURO</vt:lpstr>
      <vt:lpstr>REFERÊNCIAS</vt:lpstr>
      <vt:lpstr>REFERÊNCIAS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Thainá Santiago</dc:creator>
  <cp:lastModifiedBy>Flávia Brito</cp:lastModifiedBy>
  <cp:revision>106</cp:revision>
  <dcterms:created xsi:type="dcterms:W3CDTF">2016-04-12T00:50:07Z</dcterms:created>
  <dcterms:modified xsi:type="dcterms:W3CDTF">2017-02-15T00:28:34Z</dcterms:modified>
</cp:coreProperties>
</file>