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6" r:id="rId2"/>
    <p:sldId id="290" r:id="rId3"/>
    <p:sldId id="291" r:id="rId4"/>
    <p:sldId id="268" r:id="rId5"/>
    <p:sldId id="267" r:id="rId6"/>
    <p:sldId id="305" r:id="rId7"/>
    <p:sldId id="294" r:id="rId8"/>
    <p:sldId id="301" r:id="rId9"/>
    <p:sldId id="263" r:id="rId10"/>
    <p:sldId id="269" r:id="rId11"/>
    <p:sldId id="300" r:id="rId12"/>
    <p:sldId id="260" r:id="rId13"/>
    <p:sldId id="271" r:id="rId14"/>
    <p:sldId id="272" r:id="rId15"/>
    <p:sldId id="295" r:id="rId16"/>
    <p:sldId id="293" r:id="rId17"/>
    <p:sldId id="296" r:id="rId18"/>
    <p:sldId id="304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BA93BF-8276-4075-B326-7EA617199686}" v="4" dt="2022-08-03T18:52:10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9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5D1A2-0F90-41EF-8C91-6A98EA7E6C8B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25242-C6DE-4E8F-80CD-C5E13816C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8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629B2B41-BC61-4D67-A23A-9A87AE2CC7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F7D95BFE-444C-491B-A822-72429BC375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030A3AB5-F035-405F-AFDA-43037E419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42A13AC-A941-4A55-B717-DB50B657F238}" type="slidenum">
              <a:rPr lang="pt-BR" altLang="pt-BR"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B1168B3-F7D1-41BC-A26B-BEAE752429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B5C2C5E-D90F-477D-8BF5-80315732B6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F5B89F25-50B6-4750-BC94-5650F51684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E7EF72-2A76-4F2F-86EA-BB6ACED2533E}" type="slidenum">
              <a:rPr lang="pt-BR" altLang="pt-BR">
                <a:latin typeface="Calibri" panose="020F0502020204030204" pitchFamily="34" charset="0"/>
              </a:rPr>
              <a:pPr eaLnBrk="1" hangingPunct="1"/>
              <a:t>9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A9D6AF8-B9DD-4CFD-A2C8-91D6A131B9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F5D0946-9AB3-49B8-8048-D4AA33B451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4DD45489-C51E-469B-BEF3-4D0EADD62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1E98E1-700C-48BD-8429-97829104E6DA}" type="slidenum">
              <a:rPr lang="pt-BR" altLang="pt-BR">
                <a:latin typeface="Calibri" panose="020F0502020204030204" pitchFamily="34" charset="0"/>
              </a:rPr>
              <a:pPr eaLnBrk="1" hangingPunct="1"/>
              <a:t>10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EBCA729-A0AE-4521-83AD-E622BDC9F0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0193764-A6C0-4EB4-A2F2-B2C69BF966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FE7EA509-CAC2-45F6-A3F0-0CDAAB613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B0047D-6E48-49DE-ABA7-4AF7FCC25E9D}" type="slidenum">
              <a:rPr lang="pt-BR" altLang="pt-BR">
                <a:latin typeface="Calibri" panose="020F0502020204030204" pitchFamily="34" charset="0"/>
              </a:rPr>
              <a:pPr eaLnBrk="1" hangingPunct="1"/>
              <a:t>12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CC6301A-4A48-4236-B5F4-4D138BD03A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31C2CFB8-F238-4ACF-9B43-008069929B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AB003A57-243D-48DB-97F3-0FAB8EFDD9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7CB9D7-7EF4-4F58-AE41-17E9593FEC53}" type="slidenum">
              <a:rPr lang="pt-BR" altLang="pt-BR">
                <a:latin typeface="Calibri" panose="020F0502020204030204" pitchFamily="34" charset="0"/>
              </a:rPr>
              <a:pPr eaLnBrk="1" hangingPunct="1"/>
              <a:t>13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5AD7BBD-A2D3-438F-B0DC-3CB15CAA8C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7D588CC-A795-4553-AE98-16F12C0A3F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9BF4989A-7B88-4E90-9A4D-FA836FBFB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EBC711-F5A7-4322-92E4-5446A3806FD4}" type="slidenum">
              <a:rPr lang="pt-BR" altLang="pt-BR">
                <a:latin typeface="Calibri" panose="020F0502020204030204" pitchFamily="34" charset="0"/>
              </a:rPr>
              <a:pPr eaLnBrk="1" hangingPunct="1"/>
              <a:t>14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C213EB8-99FA-4D1D-AEAD-60E9518D99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D4D50C9-A562-4C0D-8B81-3B02044A33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2626EE23-F197-4C19-BC22-853A15DB48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F6ACF5-7F1F-49A5-BA6F-782BE3D2BCB3}" type="slidenum">
              <a:rPr lang="pt-BR" altLang="pt-BR">
                <a:latin typeface="Calibri" panose="020F0502020204030204" pitchFamily="34" charset="0"/>
              </a:rPr>
              <a:pPr eaLnBrk="1" hangingPunct="1"/>
              <a:t>15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0FE84666-64F1-4F04-8E07-95B25BC88C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6EE48FB-A17E-4833-8B17-C4C0EFE6A7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D08A8EA-4321-4668-828E-2709F6E97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B63988-36C1-4F67-8FD0-57BDA807567E}" type="slidenum">
              <a:rPr lang="pt-BR" altLang="pt-BR">
                <a:latin typeface="Calibri" panose="020F0502020204030204" pitchFamily="34" charset="0"/>
              </a:rPr>
              <a:pPr eaLnBrk="1" hangingPunct="1"/>
              <a:t>16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B31741CD-4782-4C95-803E-433A2A8C2A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4E0E6D1-98F1-4FCF-8894-97F207D8BC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pt-BR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1BA4264E-9EE5-4FCF-925B-AC67F4B81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0800DA-EF21-4239-89F7-9E098F240F79}" type="slidenum">
              <a:rPr lang="pt-BR" altLang="pt-BR">
                <a:latin typeface="Calibri" panose="020F0502020204030204" pitchFamily="34" charset="0"/>
              </a:rPr>
              <a:pPr eaLnBrk="1" hangingPunct="1"/>
              <a:t>17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47722-2FFB-41A5-BBA0-02ADD1110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AC30B4-6155-4AFC-9031-CE0007982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BE38AC-F08A-44E8-BF24-768E3DA00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28F126-8AF9-46C4-8F9D-650CFE88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BB1342-999C-409E-B7D8-F6FE39C31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17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66F49-A9ED-4B4D-884C-5EDCAB32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C839C53-8DFA-4EB9-90B4-E6BE22182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174A40-32C0-45E0-93AF-C668705E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21198A-F6D8-45B5-B537-45FC4BCB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BCF588-EB9B-42BF-B14D-91CD6A5F8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24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746FC4D-1525-41AE-B276-82715BF17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8A502CB-DACB-41CA-A303-642C3E9E7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E80F10-5F3A-453D-B3B1-DD9B8C67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F9CCF3-7D2A-4202-B1B0-C05932F7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D97341-DD03-4C05-BB75-F03075A3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3217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apa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CEEAEAE4-A9DE-455C-B4C3-8FF6111D7DE3}"/>
              </a:ext>
            </a:extLst>
          </p:cNvPr>
          <p:cNvSpPr/>
          <p:nvPr userDrawn="1"/>
        </p:nvSpPr>
        <p:spPr>
          <a:xfrm>
            <a:off x="9550400" y="136525"/>
            <a:ext cx="3048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80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011A1DD-AA41-4399-9833-7FC8B4866056}"/>
              </a:ext>
            </a:extLst>
          </p:cNvPr>
          <p:cNvSpPr/>
          <p:nvPr userDrawn="1"/>
        </p:nvSpPr>
        <p:spPr>
          <a:xfrm>
            <a:off x="9956800" y="133350"/>
            <a:ext cx="19304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80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/>
          </p:nvPr>
        </p:nvSpPr>
        <p:spPr>
          <a:xfrm>
            <a:off x="304800" y="5467350"/>
            <a:ext cx="11563928" cy="123825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pt-BR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304800" y="152400"/>
            <a:ext cx="9144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/>
          </p:nvPr>
        </p:nvSpPr>
        <p:spPr>
          <a:xfrm rot="16200000">
            <a:off x="8026400" y="2082800"/>
            <a:ext cx="5181600" cy="1320800"/>
          </a:xfrm>
        </p:spPr>
        <p:txBody>
          <a:bodyPr/>
          <a:lstStyle>
            <a:lvl1pPr marL="0" indent="0" algn="r" eaLnBrk="1" latinLnBrk="0" hangingPunct="1">
              <a:buNone/>
              <a:defRPr kumimoji="0" lang="pt-BR"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98CD135-DDE7-4218-A1D3-BE2BB7BD443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10EED7-1221-4AFC-9657-17CA344BFB9C}" type="datetimeFigureOut">
              <a:rPr lang="pt-BR"/>
              <a:pPr>
                <a:defRPr/>
              </a:pPr>
              <a:t>27/02/2023</a:t>
            </a:fld>
            <a:endParaRPr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9293F2A9-3583-4D0C-B7C2-EF87FC889B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C72100A-9F67-4DB7-B717-BA5CADF6FF66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691F319F-46FC-4A27-9EFB-62AA44D3BEC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 rot="16200000">
            <a:off x="10217151" y="3638022"/>
            <a:ext cx="2933700" cy="486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046840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711200" y="218390"/>
            <a:ext cx="99568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711200" y="5943600"/>
            <a:ext cx="9956800" cy="762000"/>
          </a:xfrm>
        </p:spPr>
        <p:txBody>
          <a:bodyPr/>
          <a:lstStyle>
            <a:lvl1pPr marL="0" marR="0" indent="0" algn="r" eaLnBrk="1" latinLnBrk="0" hangingPunct="1">
              <a:buFontTx/>
              <a:buNone/>
              <a:defRPr kumimoji="0" lang="pt-BR" sz="2400" i="0" baseline="0"/>
            </a:lvl1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D10154-82DD-4F7A-8E82-9542972D963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D8FFF-CCBF-4455-B0B7-2519E67FDE1E}" type="datetimeFigureOut">
              <a:rPr lang="pt-BR"/>
              <a:pPr>
                <a:defRPr/>
              </a:pPr>
              <a:t>27/02/2023</a:t>
            </a:fld>
            <a:endParaRPr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3946D12-377B-44A5-9DBB-70254545FB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6F436F-5274-4B64-BAB6-661947B87950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AC36D69-F998-48BB-981A-FAEBD36CA54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843926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tra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406400" y="228600"/>
            <a:ext cx="633984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/>
          </p:nvPr>
        </p:nvSpPr>
        <p:spPr>
          <a:xfrm>
            <a:off x="6807200" y="228600"/>
            <a:ext cx="4267200" cy="3810000"/>
          </a:xfrm>
        </p:spPr>
        <p:txBody>
          <a:bodyPr tIns="91440" bIns="91440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F8FFCB-83BF-4A8E-8C9C-CBF0527A61E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7078BF-89F8-4C44-BCDC-EDBFFFC6CDAE}" type="datetimeFigureOut">
              <a:rPr lang="pt-BR"/>
              <a:pPr>
                <a:defRPr/>
              </a:pPr>
              <a:t>27/02/2023</a:t>
            </a:fld>
            <a:endParaRPr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F473433-E4B5-4446-AF2F-57F17CA3AF3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051FBC-46E9-417A-A274-8FC0789B09DE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7585969-8098-46F1-97C1-08A932D08E3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991504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80E1DA-00DF-4C42-8574-49465F8D1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720F2F-786B-40B9-A2B0-50013F5EA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871C61-173D-4DC0-B7E7-C0F29C608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790E8-2867-4E88-ABEE-DB70BCAF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A61989-C8C9-4FB0-A55F-79132BF2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08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976C7A-5B46-4615-A00F-77A1BF3F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1A7CDE-41A4-44AA-B449-FCD7DF176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1F04F3-0A0D-4C65-BA6F-8A642861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C9B4F8-CF32-4BA6-B110-9281D346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4BE56F-8017-4457-A165-C7D51440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40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1031C3-DF8A-469A-A235-A9317547F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D3BDCF-0F51-43CB-9B48-B9D8D76BB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C4AE9C-CD9A-49F4-9EC3-56F2D37B9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DF7900-62AF-44EA-A23D-7B7F5317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A3FE35-4F13-449A-8E70-8E8A64C2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CF52A5-94F6-4E28-B83C-9B9C1107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39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9D2F1-22BB-4C57-9A98-E1FC88ADB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A5723B-1040-49D5-9ACF-543BBBB0D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271560-E7C2-4238-8F3C-8C544BC78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BAF8254-237E-46F7-8663-685FC7C181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F2B0928-B3F0-4EFA-9810-DAAEDFBAB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8EE1C13-4B34-4790-95D1-10D7C6B6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FD71B68-DC22-4CAF-8CD2-D4A8E572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6020AB-7D3B-47AE-B077-65BB0F40E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EBECB-0185-40BE-869B-4438C6651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7FBB86A-973F-4FDE-9B4B-51E89442B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96BC27A-4913-4200-A90E-C7B43F2D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E3CDDD2-1D52-43F8-9362-A100FB0A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94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EB7248-6EDF-41E6-A072-F8C0EDCD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87CCF80-0F95-44B3-8523-56FCF366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A70508-DAB4-4340-B5CA-E333CAA10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22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ABB46-3074-44C3-A24D-BF56E7E2C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6DF5AA-C194-443F-B51F-C3A419F57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D0E9D8-6270-415D-9A48-10DDE25D5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CF1BF28-A866-4619-BAEC-FBF48103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5A1F0D-D15C-4BFA-AD6F-5FC712715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7258A0-C0C3-40A2-90A9-89F932770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9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55ED3-C394-4157-BB19-022102443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651867A-6962-47BD-B5AB-BC7572783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E556C0-C7E2-4FFD-8261-4E24FCA28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646CC3-EA00-478B-A1AB-84E6C52D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B32454-396D-4E14-A943-9BDA7CFF6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1C22C0-6CF8-419D-809D-85B5ADC5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308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D2D6521-FCCD-45E6-B2CB-695DEBF1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DADA41D-D27F-40F7-B026-1E50EC530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F8B337-FB63-4B03-82E9-8B6073F95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81AFD-4E74-4298-B3BA-3FA7ABB0E47E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11906D-C964-4D5A-96B2-D8A297589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E12DBD-860F-458F-A832-90A3C2719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658E6-B2D2-415D-8D1B-FD9F39F8BF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87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ESTAGIO.TO.UFPB@GMAIL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C735B9-F3ED-462B-8D0E-79458A6683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0676" y="5404624"/>
            <a:ext cx="8672513" cy="990600"/>
          </a:xfrm>
          <a:solidFill>
            <a:schemeClr val="accent3">
              <a:lumMod val="75000"/>
            </a:schemeClr>
          </a:solidFill>
        </p:spPr>
        <p:txBody>
          <a:bodyPr rtlCol="0"/>
          <a:lstStyle/>
          <a:p>
            <a:pPr>
              <a:defRPr/>
            </a:pPr>
            <a:r>
              <a:rPr sz="3000" b="1" dirty="0">
                <a:solidFill>
                  <a:schemeClr val="tx2"/>
                </a:solidFill>
              </a:rPr>
              <a:t>GUIA PARA ORIENTAÇÃO DE PREENCIMENTO DE DOCUMENTOS NO SIGAA</a:t>
            </a:r>
          </a:p>
        </p:txBody>
      </p:sp>
      <p:pic>
        <p:nvPicPr>
          <p:cNvPr id="22532" name="Picture 7" descr="Resultado de imagem para terapia ocupacional">
            <a:extLst>
              <a:ext uri="{FF2B5EF4-FFF2-40B4-BE49-F238E27FC236}">
                <a16:creationId xmlns:a16="http://schemas.microsoft.com/office/drawing/2014/main" id="{3449246A-BABA-460A-8054-64EF6F0BE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64" y="269727"/>
            <a:ext cx="3529012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Rectangle 6">
            <a:extLst>
              <a:ext uri="{FF2B5EF4-FFF2-40B4-BE49-F238E27FC236}">
                <a16:creationId xmlns:a16="http://schemas.microsoft.com/office/drawing/2014/main" id="{927323F4-88D6-4517-B52F-84595D944E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83233" y="3544455"/>
            <a:ext cx="5181600" cy="990600"/>
          </a:xfrm>
        </p:spPr>
        <p:txBody>
          <a:bodyPr>
            <a:normAutofit/>
          </a:bodyPr>
          <a:lstStyle/>
          <a:p>
            <a:pPr algn="ctr"/>
            <a:r>
              <a:rPr altLang="pt-BR" sz="2400" b="1" dirty="0">
                <a:solidFill>
                  <a:schemeClr val="tx2"/>
                </a:solidFill>
              </a:rPr>
              <a:t>COORDENAÇÃO DE ESTÁGIO DO CURSO DE TERAPIA OCUPACIONAL DA UFPB</a:t>
            </a:r>
          </a:p>
        </p:txBody>
      </p:sp>
      <p:pic>
        <p:nvPicPr>
          <p:cNvPr id="22534" name="Picture 17">
            <a:extLst>
              <a:ext uri="{FF2B5EF4-FFF2-40B4-BE49-F238E27FC236}">
                <a16:creationId xmlns:a16="http://schemas.microsoft.com/office/drawing/2014/main" id="{6D9D4005-DC1B-4F14-9485-9F4919FF9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189" y="0"/>
            <a:ext cx="12795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CaixaDeTexto 6">
            <a:extLst>
              <a:ext uri="{FF2B5EF4-FFF2-40B4-BE49-F238E27FC236}">
                <a16:creationId xmlns:a16="http://schemas.microsoft.com/office/drawing/2014/main" id="{8CEDD75D-FA4F-4156-9896-A99F41AD5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0972" y="5736577"/>
            <a:ext cx="30965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sz="2400" dirty="0">
                <a:solidFill>
                  <a:schemeClr val="tx2"/>
                </a:solidFill>
                <a:latin typeface="+mj-lt"/>
                <a:cs typeface="Arial" charset="0"/>
              </a:rPr>
              <a:t>Fevereiro 2023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A17F325-1C29-452E-9944-44342F3BD62B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628" name="CaixaDeTexto 4">
            <a:extLst>
              <a:ext uri="{FF2B5EF4-FFF2-40B4-BE49-F238E27FC236}">
                <a16:creationId xmlns:a16="http://schemas.microsoft.com/office/drawing/2014/main" id="{296AF1DC-F184-4D6A-A08D-43AD7CA6A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60350"/>
            <a:ext cx="7632700" cy="4778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DADOS DO SUPERVISOR DE ESTÁGIO</a:t>
            </a:r>
          </a:p>
        </p:txBody>
      </p:sp>
      <p:pic>
        <p:nvPicPr>
          <p:cNvPr id="28676" name="Imagem 4">
            <a:extLst>
              <a:ext uri="{FF2B5EF4-FFF2-40B4-BE49-F238E27FC236}">
                <a16:creationId xmlns:a16="http://schemas.microsoft.com/office/drawing/2014/main" id="{426D3571-9BE0-48DC-BFC4-472600124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701" y="809787"/>
            <a:ext cx="7748187" cy="4470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3">
            <a:extLst>
              <a:ext uri="{FF2B5EF4-FFF2-40B4-BE49-F238E27FC236}">
                <a16:creationId xmlns:a16="http://schemas.microsoft.com/office/drawing/2014/main" id="{23836F10-6D87-4E28-A832-64417441C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9" y="3500438"/>
            <a:ext cx="4657725" cy="374650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pt-BR" altLang="pt-BR" b="1" dirty="0">
                <a:latin typeface="Arial Rounded MT Bold" pitchFamily="34" charset="0"/>
                <a:ea typeface="Calibri" pitchFamily="34" charset="0"/>
                <a:cs typeface="Times New Roman" pitchFamily="18" charset="0"/>
              </a:rPr>
              <a:t>NÃO PRECISA PREENCHER HORÁRIOS</a:t>
            </a:r>
            <a:endParaRPr lang="pt-BR" altLang="pt-BR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Retângulo 4">
            <a:extLst>
              <a:ext uri="{FF2B5EF4-FFF2-40B4-BE49-F238E27FC236}">
                <a16:creationId xmlns:a16="http://schemas.microsoft.com/office/drawing/2014/main" id="{EAD2EF3D-C125-4B42-A300-44BC78B4D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5841" y="5281649"/>
            <a:ext cx="3336925" cy="307777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altLang="pt-BR" sz="1400" b="1" dirty="0">
                <a:latin typeface="Arial" charset="0"/>
                <a:cs typeface="Arial" charset="0"/>
              </a:rPr>
              <a:t>Vigência: 23/02/2023 A 16/06/2022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CCC10511-8B2B-44C9-8119-483CDB5EAF9D}"/>
              </a:ext>
            </a:extLst>
          </p:cNvPr>
          <p:cNvSpPr txBox="1">
            <a:spLocks/>
          </p:cNvSpPr>
          <p:nvPr/>
        </p:nvSpPr>
        <p:spPr>
          <a:xfrm>
            <a:off x="1558925" y="5661025"/>
            <a:ext cx="8642350" cy="1079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BR" altLang="pt-BR" sz="16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Alguns supervisores (preceptores) já estão cadastrados.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BR" altLang="pt-BR" sz="16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Colocando o CPF o sistema preencherá automaticamente todos os dados.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BR" altLang="pt-BR" sz="16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os PRECEPTORES que não estiverem cadastrados, fazer o cadastro utilizando os dados de cada preceptor (verificar com eles).</a:t>
            </a:r>
            <a:endParaRPr lang="pt-BR" altLang="pt-BR" sz="3200" dirty="0">
              <a:solidFill>
                <a:schemeClr val="tx2"/>
              </a:solidFill>
            </a:endParaRP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CB0B4D1-C36E-4CFC-8B11-05E27D9606D1}"/>
              </a:ext>
            </a:extLst>
          </p:cNvPr>
          <p:cNvSpPr/>
          <p:nvPr/>
        </p:nvSpPr>
        <p:spPr>
          <a:xfrm rot="7211239">
            <a:off x="8833477" y="4816508"/>
            <a:ext cx="978408" cy="12380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89D3E1B6-1637-4C35-A0AB-C67B90E44B72}"/>
              </a:ext>
            </a:extLst>
          </p:cNvPr>
          <p:cNvSpPr/>
          <p:nvPr/>
        </p:nvSpPr>
        <p:spPr>
          <a:xfrm>
            <a:off x="624761" y="4342167"/>
            <a:ext cx="1195597" cy="280035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2214F93-66D6-4251-8855-619ED81AD0FF}"/>
              </a:ext>
            </a:extLst>
          </p:cNvPr>
          <p:cNvSpPr txBox="1"/>
          <p:nvPr/>
        </p:nvSpPr>
        <p:spPr>
          <a:xfrm>
            <a:off x="4080092" y="748990"/>
            <a:ext cx="30480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EXEMPLO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AC542892-B91D-8CCA-FB0D-7B18486E1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440" y="1476807"/>
            <a:ext cx="8105775" cy="5095875"/>
          </a:xfrm>
          <a:prstGeom prst="rect">
            <a:avLst/>
          </a:prstGeom>
        </p:spPr>
      </p:pic>
      <p:sp>
        <p:nvSpPr>
          <p:cNvPr id="19" name="Retângulo 18">
            <a:extLst>
              <a:ext uri="{FF2B5EF4-FFF2-40B4-BE49-F238E27FC236}">
                <a16:creationId xmlns:a16="http://schemas.microsoft.com/office/drawing/2014/main" id="{EE222FC4-6FCF-920C-451A-7763BA868FD8}"/>
              </a:ext>
            </a:extLst>
          </p:cNvPr>
          <p:cNvSpPr/>
          <p:nvPr/>
        </p:nvSpPr>
        <p:spPr>
          <a:xfrm>
            <a:off x="1821440" y="1476807"/>
            <a:ext cx="6422015" cy="276306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830EC807-FB3C-5004-69D2-8E69C3B42A0D}"/>
              </a:ext>
            </a:extLst>
          </p:cNvPr>
          <p:cNvSpPr/>
          <p:nvPr/>
        </p:nvSpPr>
        <p:spPr>
          <a:xfrm>
            <a:off x="8563191" y="2299855"/>
            <a:ext cx="1814946" cy="720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Preenchimento automático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52F3093F-6AA2-31C0-8D0A-566BF559FD00}"/>
              </a:ext>
            </a:extLst>
          </p:cNvPr>
          <p:cNvSpPr/>
          <p:nvPr/>
        </p:nvSpPr>
        <p:spPr>
          <a:xfrm>
            <a:off x="4281055" y="2858338"/>
            <a:ext cx="1911927" cy="161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A7F2221A-1DA3-BB4D-F10E-95B22CC70269}"/>
              </a:ext>
            </a:extLst>
          </p:cNvPr>
          <p:cNvSpPr/>
          <p:nvPr/>
        </p:nvSpPr>
        <p:spPr>
          <a:xfrm>
            <a:off x="4184073" y="4059285"/>
            <a:ext cx="1759527" cy="161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: para a Direita 23">
            <a:extLst>
              <a:ext uri="{FF2B5EF4-FFF2-40B4-BE49-F238E27FC236}">
                <a16:creationId xmlns:a16="http://schemas.microsoft.com/office/drawing/2014/main" id="{F7331269-F7AE-C805-7403-DDB6EAEDC588}"/>
              </a:ext>
            </a:extLst>
          </p:cNvPr>
          <p:cNvSpPr/>
          <p:nvPr/>
        </p:nvSpPr>
        <p:spPr>
          <a:xfrm>
            <a:off x="624761" y="5564683"/>
            <a:ext cx="1195597" cy="280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: para a Direita 24">
            <a:extLst>
              <a:ext uri="{FF2B5EF4-FFF2-40B4-BE49-F238E27FC236}">
                <a16:creationId xmlns:a16="http://schemas.microsoft.com/office/drawing/2014/main" id="{C9C3A264-987D-F90E-2591-3BED638B64AA}"/>
              </a:ext>
            </a:extLst>
          </p:cNvPr>
          <p:cNvSpPr/>
          <p:nvPr/>
        </p:nvSpPr>
        <p:spPr>
          <a:xfrm>
            <a:off x="1069188" y="5993641"/>
            <a:ext cx="1195597" cy="28003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DF4B3EB-B47A-5760-8286-404CA41E3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79" y="4374537"/>
            <a:ext cx="7413680" cy="229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184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4ADEEBBC-A66D-428A-A01D-FF9DE567D5C3}"/>
              </a:ext>
            </a:extLst>
          </p:cNvPr>
          <p:cNvSpPr/>
          <p:nvPr/>
        </p:nvSpPr>
        <p:spPr>
          <a:xfrm>
            <a:off x="1524000" y="-26988"/>
            <a:ext cx="8604250" cy="68580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7570831-508B-4E27-85BA-DD1C63C355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92314" y="1773239"/>
            <a:ext cx="7704137" cy="3240087"/>
          </a:xfrm>
          <a:solidFill>
            <a:schemeClr val="bg1"/>
          </a:solidFill>
          <a:ln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altLang="pt-BR" b="1">
                <a:cs typeface="Calibri" panose="020F0502020204030204" pitchFamily="34" charset="0"/>
              </a:rPr>
              <a:t>Preencher com os seguintes pontos:</a:t>
            </a:r>
          </a:p>
          <a:p>
            <a:endParaRPr altLang="pt-BR"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altLang="pt-BR">
                <a:cs typeface="Calibri" panose="020F0502020204030204" pitchFamily="34" charset="0"/>
              </a:rPr>
              <a:t>  Conhecer a dinâmica do serviço e da rede;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pt-BR">
                <a:cs typeface="Calibri" panose="020F0502020204030204" pitchFamily="34" charset="0"/>
              </a:rPr>
              <a:t>  Realizar intervenções em Terapia Ocupacional e encaminhamentos, quando necessário;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pt-BR">
                <a:cs typeface="Calibri" panose="020F0502020204030204" pitchFamily="34" charset="0"/>
              </a:rPr>
              <a:t>  Evoluir prontuários, relatórios e livro de atividades, se houver;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pt-BR">
                <a:cs typeface="Calibri" panose="020F0502020204030204" pitchFamily="34" charset="0"/>
              </a:rPr>
              <a:t>  Participar das supervisões e orientações de estágio;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pt-BR">
                <a:cs typeface="Calibri" panose="020F0502020204030204" pitchFamily="34" charset="0"/>
              </a:rPr>
              <a:t>  Observar e exercitar o raciocínio terapêutico ocupacional.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B03E4F9-5521-4B65-9FD2-75292FAD6618}"/>
              </a:ext>
            </a:extLst>
          </p:cNvPr>
          <p:cNvSpPr txBox="1"/>
          <p:nvPr/>
        </p:nvSpPr>
        <p:spPr>
          <a:xfrm>
            <a:off x="1992314" y="188914"/>
            <a:ext cx="7920037" cy="4778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PLANO DE ATIVIDADE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430C1A35-F9DD-4FA8-AA9B-ACF14F61E89D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A5AEA35-EDB7-4314-B3C2-88BBFB145B31}"/>
              </a:ext>
            </a:extLst>
          </p:cNvPr>
          <p:cNvSpPr txBox="1"/>
          <p:nvPr/>
        </p:nvSpPr>
        <p:spPr>
          <a:xfrm>
            <a:off x="2063750" y="333376"/>
            <a:ext cx="7920038" cy="8620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PASSO 3 – IMPRESSÃO DO TERMO DE COMPROMISSO </a:t>
            </a:r>
          </a:p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(2 CÓPIAS)</a:t>
            </a:r>
            <a:endParaRPr lang="pt-BR" sz="25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0724" name="AutoShape 4" descr="Resultado de imagem para hospital universitÃ¡rio lauro wanderley">
            <a:extLst>
              <a:ext uri="{FF2B5EF4-FFF2-40B4-BE49-F238E27FC236}">
                <a16:creationId xmlns:a16="http://schemas.microsoft.com/office/drawing/2014/main" id="{46BF2057-1570-4C96-AEA1-D560F1790D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0725" name="AutoShape 6" descr="Resultado de imagem para hospital universitÃ¡rio lauro wanderley">
            <a:extLst>
              <a:ext uri="{FF2B5EF4-FFF2-40B4-BE49-F238E27FC236}">
                <a16:creationId xmlns:a16="http://schemas.microsoft.com/office/drawing/2014/main" id="{4DEA8597-0721-405F-8059-50FDF7BD78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0726" name="AutoShape 8" descr="Resultado de imagem para hospital universitÃ¡rio lauro wanderley">
            <a:extLst>
              <a:ext uri="{FF2B5EF4-FFF2-40B4-BE49-F238E27FC236}">
                <a16:creationId xmlns:a16="http://schemas.microsoft.com/office/drawing/2014/main" id="{55361051-55AA-4EC6-ABAD-D7121E0AC7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0727" name="AutoShape 10" descr="Resultado de imagem para hospital universitÃ¡rio lauro wanderley">
            <a:extLst>
              <a:ext uri="{FF2B5EF4-FFF2-40B4-BE49-F238E27FC236}">
                <a16:creationId xmlns:a16="http://schemas.microsoft.com/office/drawing/2014/main" id="{DD7524F2-DDD2-4B45-AA99-4025C8AEB4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13" name="Espaço Reservado para Conteúdo 2">
            <a:extLst>
              <a:ext uri="{FF2B5EF4-FFF2-40B4-BE49-F238E27FC236}">
                <a16:creationId xmlns:a16="http://schemas.microsoft.com/office/drawing/2014/main" id="{056F95D5-5293-45DD-836A-CBD346FA1D26}"/>
              </a:ext>
            </a:extLst>
          </p:cNvPr>
          <p:cNvSpPr txBox="1">
            <a:spLocks/>
          </p:cNvSpPr>
          <p:nvPr/>
        </p:nvSpPr>
        <p:spPr>
          <a:xfrm>
            <a:off x="1981200" y="1646238"/>
            <a:ext cx="8229600" cy="452596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pt-BR" altLang="pt-BR" sz="2500" dirty="0">
              <a:solidFill>
                <a:schemeClr val="tx2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1ª etapa: Após o envio dos dados pelo SIGAA, o TCE será analisado e aprovado pela coordenação de estágio. </a:t>
            </a:r>
            <a:r>
              <a:rPr lang="pt-BR" altLang="pt-BR" sz="22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AGUARDE</a:t>
            </a: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pt-BR" altLang="pt-BR" sz="22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 email automático que será enviado a você pelo SIGAA</a:t>
            </a: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para seguir para a próxima etapa. 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pt-BR" altLang="pt-BR" sz="2200" dirty="0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2ª etapa : Após a confirmação por email, faça a impressão de DUAS CÓPIAS do TERMO DE COMPROMISSO DE ESTÁGIO - TCE (documento que é gerado no sistema) da seguinte forma: </a:t>
            </a:r>
          </a:p>
        </p:txBody>
      </p:sp>
      <p:sp>
        <p:nvSpPr>
          <p:cNvPr id="14" name="Seta: para a Direita 3">
            <a:extLst>
              <a:ext uri="{FF2B5EF4-FFF2-40B4-BE49-F238E27FC236}">
                <a16:creationId xmlns:a16="http://schemas.microsoft.com/office/drawing/2014/main" id="{8DD3F6E4-E365-4A15-9649-07D1D604AA08}"/>
              </a:ext>
            </a:extLst>
          </p:cNvPr>
          <p:cNvSpPr/>
          <p:nvPr/>
        </p:nvSpPr>
        <p:spPr>
          <a:xfrm>
            <a:off x="8256588" y="5229226"/>
            <a:ext cx="1096962" cy="798513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30730" name="Picture 7" descr="j0078629">
            <a:extLst>
              <a:ext uri="{FF2B5EF4-FFF2-40B4-BE49-F238E27FC236}">
                <a16:creationId xmlns:a16="http://schemas.microsoft.com/office/drawing/2014/main" id="{E91F7BF6-80D1-4B07-829B-F0E24BD0D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5084764"/>
            <a:ext cx="1295400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1C682E2B-B943-487B-8206-A28E81D3FCBF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5587405-3679-4FC3-8DFE-F08B82D70079}"/>
              </a:ext>
            </a:extLst>
          </p:cNvPr>
          <p:cNvSpPr txBox="1"/>
          <p:nvPr/>
        </p:nvSpPr>
        <p:spPr>
          <a:xfrm>
            <a:off x="1847850" y="333376"/>
            <a:ext cx="8135938" cy="70802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000" b="1" dirty="0">
                <a:solidFill>
                  <a:schemeClr val="tx2"/>
                </a:solidFill>
                <a:latin typeface="+mj-lt"/>
                <a:cs typeface="Arial" charset="0"/>
              </a:rPr>
              <a:t>APÓS RECEBER O E-MAIL  DE CONFIRMAÇÃO DA COORDENAÇÃO, ACESSE O SIGAA E NO MENU ESTÁGIO, CLIQUE EM “GERENCIAR ESTÁGIO”</a:t>
            </a:r>
            <a:endParaRPr lang="pt-BR" sz="2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1748" name="AutoShape 4" descr="Resultado de imagem para hospital universitÃ¡rio lauro wanderley">
            <a:extLst>
              <a:ext uri="{FF2B5EF4-FFF2-40B4-BE49-F238E27FC236}">
                <a16:creationId xmlns:a16="http://schemas.microsoft.com/office/drawing/2014/main" id="{6C9C0B67-DD46-4662-AA9E-81DDAAAB83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1749" name="AutoShape 6" descr="Resultado de imagem para hospital universitÃ¡rio lauro wanderley">
            <a:extLst>
              <a:ext uri="{FF2B5EF4-FFF2-40B4-BE49-F238E27FC236}">
                <a16:creationId xmlns:a16="http://schemas.microsoft.com/office/drawing/2014/main" id="{DFC874DB-F8BB-458A-B348-FC059A2396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1750" name="AutoShape 8" descr="Resultado de imagem para hospital universitÃ¡rio lauro wanderley">
            <a:extLst>
              <a:ext uri="{FF2B5EF4-FFF2-40B4-BE49-F238E27FC236}">
                <a16:creationId xmlns:a16="http://schemas.microsoft.com/office/drawing/2014/main" id="{2EFC7E8D-9BB8-47A2-B5C1-67F1C2D0FE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1751" name="AutoShape 10" descr="Resultado de imagem para hospital universitÃ¡rio lauro wanderley">
            <a:extLst>
              <a:ext uri="{FF2B5EF4-FFF2-40B4-BE49-F238E27FC236}">
                <a16:creationId xmlns:a16="http://schemas.microsoft.com/office/drawing/2014/main" id="{DC20887F-EA25-4386-AE55-70D0012DC9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pic>
        <p:nvPicPr>
          <p:cNvPr id="31752" name="Imagem 4">
            <a:extLst>
              <a:ext uri="{FF2B5EF4-FFF2-40B4-BE49-F238E27FC236}">
                <a16:creationId xmlns:a16="http://schemas.microsoft.com/office/drawing/2014/main" id="{139068BE-2F77-4E0D-9450-5FB2D7125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38" y="1892034"/>
            <a:ext cx="8515112" cy="351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CECECD7A-DDE8-4441-9B0D-CD89A7B63D77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92A4F80-255C-43E8-B3E4-8600FE4A83B6}"/>
              </a:ext>
            </a:extLst>
          </p:cNvPr>
          <p:cNvSpPr txBox="1"/>
          <p:nvPr/>
        </p:nvSpPr>
        <p:spPr>
          <a:xfrm>
            <a:off x="1847850" y="333375"/>
            <a:ext cx="8135938" cy="76993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200" b="1" dirty="0">
                <a:solidFill>
                  <a:schemeClr val="tx2"/>
                </a:solidFill>
                <a:latin typeface="+mj-lt"/>
                <a:cs typeface="Arial" charset="0"/>
              </a:rPr>
              <a:t>NO ESTÁGIO COM SITUAÇÃO “APROVADO” CLIQUE NO ÍCONE VERDE (VISUALIZAR MENU) E EM TERMOS DE COMPROMISSO</a:t>
            </a:r>
            <a:endParaRPr lang="pt-BR" sz="22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2772" name="AutoShape 4" descr="Resultado de imagem para hospital universitÃ¡rio lauro wanderley">
            <a:extLst>
              <a:ext uri="{FF2B5EF4-FFF2-40B4-BE49-F238E27FC236}">
                <a16:creationId xmlns:a16="http://schemas.microsoft.com/office/drawing/2014/main" id="{A8111F65-E4A3-4A5A-A56A-93CE4575E4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2773" name="AutoShape 6" descr="Resultado de imagem para hospital universitÃ¡rio lauro wanderley">
            <a:extLst>
              <a:ext uri="{FF2B5EF4-FFF2-40B4-BE49-F238E27FC236}">
                <a16:creationId xmlns:a16="http://schemas.microsoft.com/office/drawing/2014/main" id="{963B23CF-CB6C-456C-BCDE-A96E603E63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2774" name="AutoShape 8" descr="Resultado de imagem para hospital universitÃ¡rio lauro wanderley">
            <a:extLst>
              <a:ext uri="{FF2B5EF4-FFF2-40B4-BE49-F238E27FC236}">
                <a16:creationId xmlns:a16="http://schemas.microsoft.com/office/drawing/2014/main" id="{083CC7F3-DFE9-4C51-8C2A-C7581E2D6D6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2775" name="AutoShape 10" descr="Resultado de imagem para hospital universitÃ¡rio lauro wanderley">
            <a:extLst>
              <a:ext uri="{FF2B5EF4-FFF2-40B4-BE49-F238E27FC236}">
                <a16:creationId xmlns:a16="http://schemas.microsoft.com/office/drawing/2014/main" id="{F4A5B897-5AEA-4B71-AD8E-2AC23495CC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pic>
        <p:nvPicPr>
          <p:cNvPr id="32776" name="Imagem 3">
            <a:extLst>
              <a:ext uri="{FF2B5EF4-FFF2-40B4-BE49-F238E27FC236}">
                <a16:creationId xmlns:a16="http://schemas.microsoft.com/office/drawing/2014/main" id="{BAE57C40-BEF0-4AC8-AB56-D99F7C2A6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4" y="1484314"/>
            <a:ext cx="7500937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50B729D1-9F2C-4003-B074-23F379E5A359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35E7E9B-5F04-4ECB-9226-5A4B6561D496}"/>
              </a:ext>
            </a:extLst>
          </p:cNvPr>
          <p:cNvSpPr txBox="1"/>
          <p:nvPr/>
        </p:nvSpPr>
        <p:spPr>
          <a:xfrm>
            <a:off x="2063750" y="333375"/>
            <a:ext cx="7920038" cy="47783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PASSO 4 – ASSINATURA DO TERMO DE COMPROMISSO</a:t>
            </a:r>
            <a:endParaRPr lang="pt-BR" sz="25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3796" name="AutoShape 4" descr="Resultado de imagem para hospital universitÃ¡rio lauro wanderley">
            <a:extLst>
              <a:ext uri="{FF2B5EF4-FFF2-40B4-BE49-F238E27FC236}">
                <a16:creationId xmlns:a16="http://schemas.microsoft.com/office/drawing/2014/main" id="{62278116-A54B-4A13-9BD6-1F1A45E4D2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3797" name="AutoShape 6" descr="Resultado de imagem para hospital universitÃ¡rio lauro wanderley">
            <a:extLst>
              <a:ext uri="{FF2B5EF4-FFF2-40B4-BE49-F238E27FC236}">
                <a16:creationId xmlns:a16="http://schemas.microsoft.com/office/drawing/2014/main" id="{B7FD1E8B-25E0-4DDB-AA0D-DB819E86EF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3798" name="AutoShape 8" descr="Resultado de imagem para hospital universitÃ¡rio lauro wanderley">
            <a:extLst>
              <a:ext uri="{FF2B5EF4-FFF2-40B4-BE49-F238E27FC236}">
                <a16:creationId xmlns:a16="http://schemas.microsoft.com/office/drawing/2014/main" id="{E29BE9B0-FFE5-4E46-B891-940E1AB76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3799" name="AutoShape 10" descr="Resultado de imagem para hospital universitÃ¡rio lauro wanderley">
            <a:extLst>
              <a:ext uri="{FF2B5EF4-FFF2-40B4-BE49-F238E27FC236}">
                <a16:creationId xmlns:a16="http://schemas.microsoft.com/office/drawing/2014/main" id="{269DC9CC-B006-4C03-960A-4B780FAB5B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graphicFrame>
        <p:nvGraphicFramePr>
          <p:cNvPr id="12" name="Espaço Reservado para Conteúdo 3">
            <a:extLst>
              <a:ext uri="{FF2B5EF4-FFF2-40B4-BE49-F238E27FC236}">
                <a16:creationId xmlns:a16="http://schemas.microsoft.com/office/drawing/2014/main" id="{05C7C593-206C-464C-A7A6-7FA87820F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870137"/>
              </p:ext>
            </p:extLst>
          </p:nvPr>
        </p:nvGraphicFramePr>
        <p:xfrm>
          <a:off x="1679575" y="48812"/>
          <a:ext cx="8988425" cy="7080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7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3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baseline="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Para </a:t>
                      </a:r>
                      <a:r>
                        <a:rPr kumimoji="0" lang="en-US" sz="1800" b="1" kern="1200" baseline="0" dirty="0" err="1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os</a:t>
                      </a:r>
                      <a:r>
                        <a:rPr kumimoji="0" lang="en-US" sz="1800" b="1" kern="1200" baseline="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1" kern="1200" baseline="0" dirty="0" err="1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estágios</a:t>
                      </a:r>
                      <a:r>
                        <a:rPr kumimoji="0" lang="en-US" sz="1800" b="1" kern="1200" baseline="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no:</a:t>
                      </a:r>
                      <a:endParaRPr kumimoji="0" lang="pt-BR" sz="1800" b="1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Hospital Universitário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;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Serviços de Saúde de João Pessoa e Cabedelo (CAPS)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   HOSPITAL DE TRAUMA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TRAZER ASSINADO POR VOCÊS ATÉ DIA 10/02/2023 –SEXTA-FEIRA*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PQ? Estes locais exigem que a Coord. de Estágio ENCAMINHE os documentos com alguns dias de antecedência do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estágio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*ALTERNATIVA: ASSINAR O TCE DE FORMA ELETRÔNICA E MANDAR PARA O E-MAIL 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ESTAGIO.TO.UFPB@GMAIL.COM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– PRECISA SER DE BOA QUALIDADE.</a:t>
                      </a: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98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2"/>
                          </a:solidFill>
                          <a:latin typeface="+mj-lt"/>
                          <a:cs typeface="Arial" panose="020B0604020202020204" pitchFamily="34" charset="0"/>
                        </a:rPr>
                        <a:t>Como proceder:</a:t>
                      </a:r>
                    </a:p>
                    <a:p>
                      <a:endParaRPr lang="pt-BR" b="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1) Assine o TCE e VENHA COLETAR A ASSINATURA DA COORDENAÇÃO DE ESTÁGIO ATÉ dia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09/02/2022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IMPRETERIVELMENTE.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Dias 08 e 09.02.23 das 13h às 14h estarei no </a:t>
                      </a:r>
                      <a:r>
                        <a:rPr kumimoji="0" lang="pt-BR" sz="1800" b="0" kern="1200" dirty="0" err="1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Depto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para assinar.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(A coordenação de estágio se responsabilizará por recolher as assinaturas nos serviços supracitados).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2) Aguardar a convocação da coordenação de estágio para a retirada da sua cópia assinada, para cumprir com a próxima etapa.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3)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Digitalize prontamente a cópia do TCE </a:t>
                      </a:r>
                      <a:r>
                        <a:rPr kumimoji="0" lang="pt-BR" sz="1800" b="1" u="sng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assinada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que você recebeu em um ÚNICO documento em FORMATO PDF e submeta ao SIGAA para finalização do processo, NO MOMENTO EM QUE RECEBER SUA CÓPIA DO TERMO ASSINADA POR TODAS AS PARTES. SÓ SERÁ ENCMAINHADO AO ESTÁGIO APÓS ESTE TRÂMITE.</a:t>
                      </a:r>
                      <a:endParaRPr kumimoji="0" lang="pt-BR" sz="1800" b="1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3801" name="Picture 2" descr="Resultado de imagem para assinando contrato DESENHO">
            <a:extLst>
              <a:ext uri="{FF2B5EF4-FFF2-40B4-BE49-F238E27FC236}">
                <a16:creationId xmlns:a16="http://schemas.microsoft.com/office/drawing/2014/main" id="{26762178-BB23-489E-B3E9-7C86F247B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3573464"/>
            <a:ext cx="1441450" cy="160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BAD40F02-D316-47A7-BB54-9A73F4A781BC}"/>
              </a:ext>
            </a:extLst>
          </p:cNvPr>
          <p:cNvSpPr txBox="1"/>
          <p:nvPr/>
        </p:nvSpPr>
        <p:spPr>
          <a:xfrm flipH="1">
            <a:off x="1774825" y="5292864"/>
            <a:ext cx="1512888" cy="368300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2"/>
                </a:solidFill>
              </a:rPr>
              <a:t>IMPORTANTE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2DE43104-019B-4219-966D-C19F68A03F2E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CCC98F7-3BC3-4526-963F-17668B34A8F4}"/>
              </a:ext>
            </a:extLst>
          </p:cNvPr>
          <p:cNvSpPr txBox="1"/>
          <p:nvPr/>
        </p:nvSpPr>
        <p:spPr>
          <a:xfrm>
            <a:off x="2063750" y="333375"/>
            <a:ext cx="7920038" cy="47783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PASSO 4 – ASSINATURA DO TERMO DE COMPROMISSO</a:t>
            </a:r>
            <a:endParaRPr lang="pt-BR" sz="25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4820" name="AutoShape 4" descr="Resultado de imagem para hospital universitÃ¡rio lauro wanderley">
            <a:extLst>
              <a:ext uri="{FF2B5EF4-FFF2-40B4-BE49-F238E27FC236}">
                <a16:creationId xmlns:a16="http://schemas.microsoft.com/office/drawing/2014/main" id="{112DFA36-C4C1-43B8-89AD-0EB68FA196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4821" name="AutoShape 6" descr="Resultado de imagem para hospital universitÃ¡rio lauro wanderley">
            <a:extLst>
              <a:ext uri="{FF2B5EF4-FFF2-40B4-BE49-F238E27FC236}">
                <a16:creationId xmlns:a16="http://schemas.microsoft.com/office/drawing/2014/main" id="{2BEC6942-C5FB-4261-8271-F218E4A554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4822" name="AutoShape 8" descr="Resultado de imagem para hospital universitÃ¡rio lauro wanderley">
            <a:extLst>
              <a:ext uri="{FF2B5EF4-FFF2-40B4-BE49-F238E27FC236}">
                <a16:creationId xmlns:a16="http://schemas.microsoft.com/office/drawing/2014/main" id="{75123F10-B369-43C3-9FCA-3DCCE8C3D6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sp>
        <p:nvSpPr>
          <p:cNvPr id="34823" name="AutoShape 10" descr="Resultado de imagem para hospital universitÃ¡rio lauro wanderley">
            <a:extLst>
              <a:ext uri="{FF2B5EF4-FFF2-40B4-BE49-F238E27FC236}">
                <a16:creationId xmlns:a16="http://schemas.microsoft.com/office/drawing/2014/main" id="{110A213A-3181-445A-9FD1-45441AD10A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Calibri" panose="020F0502020204030204" pitchFamily="34" charset="0"/>
            </a:endParaRPr>
          </a:p>
        </p:txBody>
      </p:sp>
      <p:graphicFrame>
        <p:nvGraphicFramePr>
          <p:cNvPr id="10" name="Espaço Reservado para Conteúdo 3">
            <a:extLst>
              <a:ext uri="{FF2B5EF4-FFF2-40B4-BE49-F238E27FC236}">
                <a16:creationId xmlns:a16="http://schemas.microsoft.com/office/drawing/2014/main" id="{0F861E80-0FFD-47CD-BD68-1E729672D4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5576976"/>
              </p:ext>
            </p:extLst>
          </p:nvPr>
        </p:nvGraphicFramePr>
        <p:xfrm>
          <a:off x="1598480" y="1164092"/>
          <a:ext cx="8497192" cy="541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4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57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PARA</a:t>
                      </a:r>
                      <a:r>
                        <a:rPr kumimoji="0" lang="pt-BR" sz="1800" b="1" kern="1200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OS ESTÁGIOS NOS DEMAIS</a:t>
                      </a: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LOCAIS: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82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2"/>
                          </a:solidFill>
                          <a:latin typeface="+mj-lt"/>
                          <a:cs typeface="Arial" panose="020B0604020202020204" pitchFamily="34" charset="0"/>
                        </a:rPr>
                        <a:t>Como proceder:</a:t>
                      </a:r>
                    </a:p>
                    <a:p>
                      <a:endParaRPr lang="pt-BR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1) Levar as DUAS cópias do TCE para recolher assinatura da coordenação de estágio, na sala da coordenação de curso,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EM UM DESSES DOIS DIAS E HORÁRIOS: DIA </a:t>
                      </a: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 ou 09/02/2023 das 13h às 14h.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2) Com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 TCE assinado por você e pela coordenação de estágio,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 dirija aos seus locais de estágio para recolher a assinatura da unidade concedente (conforme ANEXO 1-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SLIDE 15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).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Deixe no local de estágio uma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cópia do TCE assinado e guarde uma cópia</a:t>
                      </a:r>
                      <a:r>
                        <a:rPr kumimoji="0" lang="pt-BR" sz="1800" b="0" kern="1200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com você, para cumprir a próxima etapa.</a:t>
                      </a: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3) A segunda cópia do TCE </a:t>
                      </a:r>
                      <a:r>
                        <a:rPr kumimoji="0" lang="pt-BR" sz="1800" b="1" u="sng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assinada</a:t>
                      </a:r>
                      <a:r>
                        <a:rPr kumimoji="0" lang="pt-BR" sz="18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deve ser digitalizada prontamente (em um ÚNICO documento em FORMATO PDF) e submetida ao SIGAA para finalização do processo, IMPRETERIVELMENTE até o dia 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15/08/2022.</a:t>
                      </a:r>
                      <a:r>
                        <a:rPr kumimoji="0" lang="pt-BR" sz="1800" b="0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endParaRPr lang="pt-BR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4825" name="Picture 2" descr="Resultado de imagem para assinando contrato DESENHO">
            <a:extLst>
              <a:ext uri="{FF2B5EF4-FFF2-40B4-BE49-F238E27FC236}">
                <a16:creationId xmlns:a16="http://schemas.microsoft.com/office/drawing/2014/main" id="{214B7D6E-1250-45DD-8284-A78378816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781300"/>
            <a:ext cx="1439862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30B290A1-38CC-49B6-B9FD-548FCED77D84}"/>
              </a:ext>
            </a:extLst>
          </p:cNvPr>
          <p:cNvSpPr txBox="1"/>
          <p:nvPr/>
        </p:nvSpPr>
        <p:spPr>
          <a:xfrm flipH="1">
            <a:off x="1847851" y="5373688"/>
            <a:ext cx="1584325" cy="368300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2"/>
                </a:solidFill>
              </a:rPr>
              <a:t>IMPORTANTE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00E0638E-DD40-84DF-FA18-B0A270A776D1}"/>
              </a:ext>
            </a:extLst>
          </p:cNvPr>
          <p:cNvSpPr/>
          <p:nvPr/>
        </p:nvSpPr>
        <p:spPr>
          <a:xfrm>
            <a:off x="2438400" y="1818337"/>
            <a:ext cx="6844146" cy="304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03A83FF-BF0D-1144-5111-EBC2D13311E3}"/>
              </a:ext>
            </a:extLst>
          </p:cNvPr>
          <p:cNvSpPr txBox="1"/>
          <p:nvPr/>
        </p:nvSpPr>
        <p:spPr>
          <a:xfrm>
            <a:off x="2812473" y="289336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kern="1200" dirty="0"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Sugestão - façam contato com os preceptores com antecedência, já os procurem para conhecerem os serviços.</a:t>
            </a:r>
            <a:endParaRPr kumimoji="0" lang="en-US" sz="1800" b="1" kern="1200" dirty="0">
              <a:effectLst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72951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0EA00D5A-4230-4125-BA01-0370090742D1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CD7C92A-66C8-41BE-8BF2-E821D176B420}"/>
              </a:ext>
            </a:extLst>
          </p:cNvPr>
          <p:cNvSpPr txBox="1"/>
          <p:nvPr/>
        </p:nvSpPr>
        <p:spPr>
          <a:xfrm>
            <a:off x="1937544" y="4630122"/>
            <a:ext cx="7777163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Coordenação de Estágio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: Profa. Dra. Maria Natália Santos Calheiros</a:t>
            </a:r>
          </a:p>
          <a:p>
            <a:pPr>
              <a:defRPr/>
            </a:pPr>
            <a:endParaRPr lang="pt-BR" dirty="0">
              <a:solidFill>
                <a:schemeClr val="accent1">
                  <a:lumMod val="75000"/>
                </a:schemeClr>
              </a:solidFill>
              <a:latin typeface="+mj-lt"/>
              <a:cs typeface="Arial" charset="0"/>
            </a:endParaRPr>
          </a:p>
          <a:p>
            <a:pPr>
              <a:defRPr/>
            </a:pPr>
            <a:r>
              <a:rPr lang="pt-BR" b="1" dirty="0" err="1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Vice-coordenação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 de Estágio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: Prof. Dr. Gustavo Arthur </a:t>
            </a:r>
            <a:r>
              <a:rPr lang="pt-BR" dirty="0" err="1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Monzeli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+mj-lt"/>
              <a:cs typeface="Arial" charset="0"/>
            </a:endParaRPr>
          </a:p>
          <a:p>
            <a:pPr>
              <a:defRPr/>
            </a:pPr>
            <a:endParaRPr lang="pt-BR" dirty="0">
              <a:solidFill>
                <a:schemeClr val="accent1">
                  <a:lumMod val="75000"/>
                </a:schemeClr>
              </a:solidFill>
              <a:latin typeface="+mj-lt"/>
              <a:cs typeface="Arial" charset="0"/>
            </a:endParaRPr>
          </a:p>
          <a:p>
            <a:pPr algn="ctr">
              <a:defRPr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charset="0"/>
              </a:rPr>
              <a:t>E-mail:  estagio.to.ufpb@gmail.com</a:t>
            </a:r>
          </a:p>
        </p:txBody>
      </p:sp>
      <p:pic>
        <p:nvPicPr>
          <p:cNvPr id="23556" name="Picture 17">
            <a:extLst>
              <a:ext uri="{FF2B5EF4-FFF2-40B4-BE49-F238E27FC236}">
                <a16:creationId xmlns:a16="http://schemas.microsoft.com/office/drawing/2014/main" id="{0799D0AB-EBAF-462F-91EE-56071CC3D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6" y="188914"/>
            <a:ext cx="12795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 descr="Resultado de imagem para terapia ocupacional">
            <a:extLst>
              <a:ext uri="{FF2B5EF4-FFF2-40B4-BE49-F238E27FC236}">
                <a16:creationId xmlns:a16="http://schemas.microsoft.com/office/drawing/2014/main" id="{B8716795-E5CC-49B1-8305-1FF52F1FB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47625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E73D594B-7A79-4F88-9B5B-973411138B9B}"/>
              </a:ext>
            </a:extLst>
          </p:cNvPr>
          <p:cNvSpPr txBox="1">
            <a:spLocks/>
          </p:cNvSpPr>
          <p:nvPr/>
        </p:nvSpPr>
        <p:spPr>
          <a:xfrm>
            <a:off x="1919288" y="3068638"/>
            <a:ext cx="7489080" cy="108044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10000"/>
              </a:schemeClr>
            </a:solidFill>
          </a:ln>
        </p:spPr>
        <p:txBody>
          <a:bodyPr/>
          <a:lstStyle/>
          <a:p>
            <a:pPr marL="342900" indent="-342900">
              <a:defRPr/>
            </a:pPr>
            <a:r>
              <a:rPr lang="pt-BR" altLang="pt-BR" sz="2200" dirty="0">
                <a:solidFill>
                  <a:schemeClr val="tx2"/>
                </a:solidFill>
              </a:rPr>
              <a:t>    </a:t>
            </a:r>
            <a:r>
              <a:rPr lang="pt-BR" altLang="pt-BR" sz="2200" dirty="0">
                <a:solidFill>
                  <a:schemeClr val="tx2"/>
                </a:solidFill>
                <a:latin typeface="+mj-lt"/>
              </a:rPr>
              <a:t>Preenchimento e encaminhamento da documentação para as práticas de Estágio Supervisionado I e II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E22EDA3-D2F2-4360-B2EB-946B0F8242CB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CBFCCE8-0A6E-460D-8751-42509B6E1C2A}"/>
              </a:ext>
            </a:extLst>
          </p:cNvPr>
          <p:cNvSpPr txBox="1"/>
          <p:nvPr/>
        </p:nvSpPr>
        <p:spPr>
          <a:xfrm>
            <a:off x="2063751" y="2565400"/>
            <a:ext cx="7920038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r">
              <a:buFont typeface="Wingdings 2" pitchFamily="18" charset="2"/>
              <a:buNone/>
              <a:defRPr/>
            </a:pP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Este GUIA tem por objetivo orientar os estagiários quanto ao </a:t>
            </a:r>
          </a:p>
          <a:p>
            <a:pPr algn="r">
              <a:buFont typeface="Wingdings 2" pitchFamily="18" charset="2"/>
              <a:buNone/>
              <a:defRPr/>
            </a:pP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preenchimento e  impressão </a:t>
            </a:r>
            <a:r>
              <a:rPr lang="pt-BR" altLang="pt-BR" sz="22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 TERMO DE COMPROMISSO DE ESTÁGIO (TCE)</a:t>
            </a:r>
            <a:r>
              <a:rPr lang="pt-BR" altLang="pt-BR" sz="2200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e assinatura das instituições envolvidas, para admissão e efetivação do Estágio Supervisionado  1 e 2.</a:t>
            </a:r>
            <a:endParaRPr lang="pt-BR" sz="2200" dirty="0">
              <a:solidFill>
                <a:schemeClr val="tx2"/>
              </a:solidFill>
              <a:latin typeface="+mj-lt"/>
              <a:cs typeface="Arial" charset="0"/>
            </a:endParaRPr>
          </a:p>
        </p:txBody>
      </p:sp>
      <p:sp>
        <p:nvSpPr>
          <p:cNvPr id="24580" name="Espaço Reservado para Texto 8">
            <a:extLst>
              <a:ext uri="{FF2B5EF4-FFF2-40B4-BE49-F238E27FC236}">
                <a16:creationId xmlns:a16="http://schemas.microsoft.com/office/drawing/2014/main" id="{F2A7E99C-3788-47E5-8A31-4B0FAF2B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95550" y="404813"/>
            <a:ext cx="7467600" cy="7620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r>
              <a:rPr altLang="pt-BR" sz="3000" b="1"/>
              <a:t>OBJETIVO</a:t>
            </a:r>
          </a:p>
          <a:p>
            <a:endParaRPr altLang="pt-BR"/>
          </a:p>
        </p:txBody>
      </p:sp>
      <p:sp>
        <p:nvSpPr>
          <p:cNvPr id="7" name="Seta para baixo 6">
            <a:extLst>
              <a:ext uri="{FF2B5EF4-FFF2-40B4-BE49-F238E27FC236}">
                <a16:creationId xmlns:a16="http://schemas.microsoft.com/office/drawing/2014/main" id="{3AD5F3E3-09E4-4DCD-A1FA-E8B3E4FBEACC}"/>
              </a:ext>
            </a:extLst>
          </p:cNvPr>
          <p:cNvSpPr/>
          <p:nvPr/>
        </p:nvSpPr>
        <p:spPr>
          <a:xfrm>
            <a:off x="8616950" y="1484314"/>
            <a:ext cx="1079500" cy="865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1FEEEADF-F5D4-4FF3-9013-E8EAD3C5831D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603" name="CaixaDeTexto 6">
            <a:extLst>
              <a:ext uri="{FF2B5EF4-FFF2-40B4-BE49-F238E27FC236}">
                <a16:creationId xmlns:a16="http://schemas.microsoft.com/office/drawing/2014/main" id="{644C96E8-DC41-4A89-9224-547F73761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333375"/>
            <a:ext cx="7632700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 sz="3500" b="1">
              <a:latin typeface="Calibri" panose="020F0502020204030204" pitchFamily="34" charset="0"/>
            </a:endParaRPr>
          </a:p>
        </p:txBody>
      </p:sp>
      <p:sp>
        <p:nvSpPr>
          <p:cNvPr id="25604" name="Espaço Reservado para Texto 8">
            <a:extLst>
              <a:ext uri="{FF2B5EF4-FFF2-40B4-BE49-F238E27FC236}">
                <a16:creationId xmlns:a16="http://schemas.microsoft.com/office/drawing/2014/main" id="{CD234ACD-7C1C-45DE-BA69-A943BB7868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28850" y="333375"/>
            <a:ext cx="7467600" cy="7620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r>
              <a:rPr altLang="pt-BR" sz="2500" b="1"/>
              <a:t>PASSO1 :  CADASTRO DAS INFORMAÇÕES NO SIGAA – CONVÊNIO DE ESTÁGIO</a:t>
            </a:r>
          </a:p>
        </p:txBody>
      </p:sp>
      <p:sp>
        <p:nvSpPr>
          <p:cNvPr id="23558" name="CaixaDeTexto 11">
            <a:extLst>
              <a:ext uri="{FF2B5EF4-FFF2-40B4-BE49-F238E27FC236}">
                <a16:creationId xmlns:a16="http://schemas.microsoft.com/office/drawing/2014/main" id="{D13A96D5-763F-4507-A524-712375429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2852738"/>
            <a:ext cx="7848600" cy="31700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altLang="pt-BR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Acesse o SIGAA no menu “Estágio”.</a:t>
            </a:r>
          </a:p>
          <a:p>
            <a:pPr>
              <a:defRPr/>
            </a:pPr>
            <a:endParaRPr lang="pt-BR" altLang="pt-BR" sz="2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t-BR" altLang="pt-BR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Clique em “Cadastrar Estágio Novo”.</a:t>
            </a:r>
          </a:p>
          <a:p>
            <a:pPr>
              <a:defRPr/>
            </a:pPr>
            <a:endParaRPr lang="pt-BR" altLang="pt-BR" sz="2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t-BR" altLang="pt-BR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procurar os convênios? </a:t>
            </a:r>
          </a:p>
          <a:p>
            <a:pPr>
              <a:buFont typeface="Wingdings 2" pitchFamily="18" charset="2"/>
              <a:buNone/>
              <a:defRPr/>
            </a:pPr>
            <a:endParaRPr lang="pt-BR" altLang="pt-BR" sz="20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  <a:defRPr/>
            </a:pPr>
            <a:endParaRPr lang="pt-BR" altLang="pt-BR" sz="20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pt-BR" altLang="pt-BR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Digite: CTRL F + nome do local de estágio* (conforme tabela a seguir) OU colocar o nome do local na opção “título” e clicar em buscar.</a:t>
            </a:r>
            <a:endParaRPr lang="pt-BR" altLang="pt-BR" sz="2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t-BR" sz="2000" dirty="0">
              <a:solidFill>
                <a:schemeClr val="accent1">
                  <a:lumMod val="75000"/>
                </a:schemeClr>
              </a:solidFill>
              <a:latin typeface="+mj-lt"/>
              <a:cs typeface="Arial" charset="0"/>
            </a:endParaRPr>
          </a:p>
        </p:txBody>
      </p:sp>
      <p:sp>
        <p:nvSpPr>
          <p:cNvPr id="7" name="Seta para baixo 6">
            <a:extLst>
              <a:ext uri="{FF2B5EF4-FFF2-40B4-BE49-F238E27FC236}">
                <a16:creationId xmlns:a16="http://schemas.microsoft.com/office/drawing/2014/main" id="{A23DC6A3-BB30-4F5B-8AA6-7140C8784300}"/>
              </a:ext>
            </a:extLst>
          </p:cNvPr>
          <p:cNvSpPr/>
          <p:nvPr/>
        </p:nvSpPr>
        <p:spPr>
          <a:xfrm>
            <a:off x="2424113" y="1700214"/>
            <a:ext cx="1079500" cy="865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" name="Seta para baixo 7">
            <a:extLst>
              <a:ext uri="{FF2B5EF4-FFF2-40B4-BE49-F238E27FC236}">
                <a16:creationId xmlns:a16="http://schemas.microsoft.com/office/drawing/2014/main" id="{6422E1BD-4C1C-4FCD-BD33-F54B7E6B0B2A}"/>
              </a:ext>
            </a:extLst>
          </p:cNvPr>
          <p:cNvSpPr/>
          <p:nvPr/>
        </p:nvSpPr>
        <p:spPr>
          <a:xfrm>
            <a:off x="2927351" y="4508501"/>
            <a:ext cx="576263" cy="504825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F59EB1ED-1B07-4BF7-994B-8A257C948EB5}"/>
              </a:ext>
            </a:extLst>
          </p:cNvPr>
          <p:cNvGrpSpPr>
            <a:grpSpLocks/>
          </p:cNvGrpSpPr>
          <p:nvPr/>
        </p:nvGrpSpPr>
        <p:grpSpPr bwMode="auto">
          <a:xfrm>
            <a:off x="8904313" y="1772816"/>
            <a:ext cx="834753" cy="1771030"/>
            <a:chOff x="5229" y="2573"/>
            <a:chExt cx="390" cy="979"/>
          </a:xfrm>
          <a:solidFill>
            <a:schemeClr val="accent1"/>
          </a:solidFill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E97A1A85-D07B-4F10-B873-E2159542A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8" y="2612"/>
              <a:ext cx="229" cy="223"/>
            </a:xfrm>
            <a:custGeom>
              <a:avLst/>
              <a:gdLst>
                <a:gd name="T0" fmla="*/ 209 w 686"/>
                <a:gd name="T1" fmla="*/ 283 h 671"/>
                <a:gd name="T2" fmla="*/ 269 w 686"/>
                <a:gd name="T3" fmla="*/ 193 h 671"/>
                <a:gd name="T4" fmla="*/ 335 w 686"/>
                <a:gd name="T5" fmla="*/ 127 h 671"/>
                <a:gd name="T6" fmla="*/ 403 w 686"/>
                <a:gd name="T7" fmla="*/ 45 h 671"/>
                <a:gd name="T8" fmla="*/ 485 w 686"/>
                <a:gd name="T9" fmla="*/ 8 h 671"/>
                <a:gd name="T10" fmla="*/ 552 w 686"/>
                <a:gd name="T11" fmla="*/ 0 h 671"/>
                <a:gd name="T12" fmla="*/ 619 w 686"/>
                <a:gd name="T13" fmla="*/ 22 h 671"/>
                <a:gd name="T14" fmla="*/ 656 w 686"/>
                <a:gd name="T15" fmla="*/ 74 h 671"/>
                <a:gd name="T16" fmla="*/ 686 w 686"/>
                <a:gd name="T17" fmla="*/ 172 h 671"/>
                <a:gd name="T18" fmla="*/ 678 w 686"/>
                <a:gd name="T19" fmla="*/ 275 h 671"/>
                <a:gd name="T20" fmla="*/ 649 w 686"/>
                <a:gd name="T21" fmla="*/ 365 h 671"/>
                <a:gd name="T22" fmla="*/ 575 w 686"/>
                <a:gd name="T23" fmla="*/ 470 h 671"/>
                <a:gd name="T24" fmla="*/ 493 w 686"/>
                <a:gd name="T25" fmla="*/ 544 h 671"/>
                <a:gd name="T26" fmla="*/ 403 w 686"/>
                <a:gd name="T27" fmla="*/ 611 h 671"/>
                <a:gd name="T28" fmla="*/ 306 w 686"/>
                <a:gd name="T29" fmla="*/ 656 h 671"/>
                <a:gd name="T30" fmla="*/ 224 w 686"/>
                <a:gd name="T31" fmla="*/ 671 h 671"/>
                <a:gd name="T32" fmla="*/ 187 w 686"/>
                <a:gd name="T33" fmla="*/ 649 h 671"/>
                <a:gd name="T34" fmla="*/ 156 w 686"/>
                <a:gd name="T35" fmla="*/ 560 h 671"/>
                <a:gd name="T36" fmla="*/ 164 w 686"/>
                <a:gd name="T37" fmla="*/ 441 h 671"/>
                <a:gd name="T38" fmla="*/ 22 w 686"/>
                <a:gd name="T39" fmla="*/ 447 h 671"/>
                <a:gd name="T40" fmla="*/ 0 w 686"/>
                <a:gd name="T41" fmla="*/ 425 h 671"/>
                <a:gd name="T42" fmla="*/ 22 w 686"/>
                <a:gd name="T43" fmla="*/ 380 h 671"/>
                <a:gd name="T44" fmla="*/ 172 w 686"/>
                <a:gd name="T45" fmla="*/ 373 h 671"/>
                <a:gd name="T46" fmla="*/ 209 w 686"/>
                <a:gd name="T47" fmla="*/ 283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86" h="671">
                  <a:moveTo>
                    <a:pt x="209" y="283"/>
                  </a:moveTo>
                  <a:lnTo>
                    <a:pt x="269" y="193"/>
                  </a:lnTo>
                  <a:lnTo>
                    <a:pt x="335" y="127"/>
                  </a:lnTo>
                  <a:lnTo>
                    <a:pt x="403" y="45"/>
                  </a:lnTo>
                  <a:lnTo>
                    <a:pt x="485" y="8"/>
                  </a:lnTo>
                  <a:lnTo>
                    <a:pt x="552" y="0"/>
                  </a:lnTo>
                  <a:lnTo>
                    <a:pt x="619" y="22"/>
                  </a:lnTo>
                  <a:lnTo>
                    <a:pt x="656" y="74"/>
                  </a:lnTo>
                  <a:lnTo>
                    <a:pt x="686" y="172"/>
                  </a:lnTo>
                  <a:lnTo>
                    <a:pt x="678" y="275"/>
                  </a:lnTo>
                  <a:lnTo>
                    <a:pt x="649" y="365"/>
                  </a:lnTo>
                  <a:lnTo>
                    <a:pt x="575" y="470"/>
                  </a:lnTo>
                  <a:lnTo>
                    <a:pt x="493" y="544"/>
                  </a:lnTo>
                  <a:lnTo>
                    <a:pt x="403" y="611"/>
                  </a:lnTo>
                  <a:lnTo>
                    <a:pt x="306" y="656"/>
                  </a:lnTo>
                  <a:lnTo>
                    <a:pt x="224" y="671"/>
                  </a:lnTo>
                  <a:lnTo>
                    <a:pt x="187" y="649"/>
                  </a:lnTo>
                  <a:lnTo>
                    <a:pt x="156" y="560"/>
                  </a:lnTo>
                  <a:lnTo>
                    <a:pt x="164" y="441"/>
                  </a:lnTo>
                  <a:lnTo>
                    <a:pt x="22" y="447"/>
                  </a:lnTo>
                  <a:lnTo>
                    <a:pt x="0" y="425"/>
                  </a:lnTo>
                  <a:lnTo>
                    <a:pt x="22" y="380"/>
                  </a:lnTo>
                  <a:lnTo>
                    <a:pt x="172" y="373"/>
                  </a:lnTo>
                  <a:lnTo>
                    <a:pt x="209" y="2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4EA7754D-F62A-4127-831A-74E6147152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6" y="2847"/>
              <a:ext cx="159" cy="329"/>
            </a:xfrm>
            <a:custGeom>
              <a:avLst/>
              <a:gdLst>
                <a:gd name="T0" fmla="*/ 134 w 476"/>
                <a:gd name="T1" fmla="*/ 83 h 986"/>
                <a:gd name="T2" fmla="*/ 201 w 476"/>
                <a:gd name="T3" fmla="*/ 23 h 986"/>
                <a:gd name="T4" fmla="*/ 305 w 476"/>
                <a:gd name="T5" fmla="*/ 0 h 986"/>
                <a:gd name="T6" fmla="*/ 394 w 476"/>
                <a:gd name="T7" fmla="*/ 15 h 986"/>
                <a:gd name="T8" fmla="*/ 461 w 476"/>
                <a:gd name="T9" fmla="*/ 75 h 986"/>
                <a:gd name="T10" fmla="*/ 476 w 476"/>
                <a:gd name="T11" fmla="*/ 120 h 986"/>
                <a:gd name="T12" fmla="*/ 476 w 476"/>
                <a:gd name="T13" fmla="*/ 179 h 986"/>
                <a:gd name="T14" fmla="*/ 447 w 476"/>
                <a:gd name="T15" fmla="*/ 232 h 986"/>
                <a:gd name="T16" fmla="*/ 394 w 476"/>
                <a:gd name="T17" fmla="*/ 321 h 986"/>
                <a:gd name="T18" fmla="*/ 372 w 476"/>
                <a:gd name="T19" fmla="*/ 426 h 986"/>
                <a:gd name="T20" fmla="*/ 365 w 476"/>
                <a:gd name="T21" fmla="*/ 515 h 986"/>
                <a:gd name="T22" fmla="*/ 386 w 476"/>
                <a:gd name="T23" fmla="*/ 612 h 986"/>
                <a:gd name="T24" fmla="*/ 447 w 476"/>
                <a:gd name="T25" fmla="*/ 702 h 986"/>
                <a:gd name="T26" fmla="*/ 468 w 476"/>
                <a:gd name="T27" fmla="*/ 791 h 986"/>
                <a:gd name="T28" fmla="*/ 461 w 476"/>
                <a:gd name="T29" fmla="*/ 873 h 986"/>
                <a:gd name="T30" fmla="*/ 417 w 476"/>
                <a:gd name="T31" fmla="*/ 941 h 986"/>
                <a:gd name="T32" fmla="*/ 357 w 476"/>
                <a:gd name="T33" fmla="*/ 978 h 986"/>
                <a:gd name="T34" fmla="*/ 283 w 476"/>
                <a:gd name="T35" fmla="*/ 986 h 986"/>
                <a:gd name="T36" fmla="*/ 193 w 476"/>
                <a:gd name="T37" fmla="*/ 986 h 986"/>
                <a:gd name="T38" fmla="*/ 127 w 476"/>
                <a:gd name="T39" fmla="*/ 947 h 986"/>
                <a:gd name="T40" fmla="*/ 59 w 476"/>
                <a:gd name="T41" fmla="*/ 836 h 986"/>
                <a:gd name="T42" fmla="*/ 15 w 476"/>
                <a:gd name="T43" fmla="*/ 739 h 986"/>
                <a:gd name="T44" fmla="*/ 0 w 476"/>
                <a:gd name="T45" fmla="*/ 590 h 986"/>
                <a:gd name="T46" fmla="*/ 15 w 476"/>
                <a:gd name="T47" fmla="*/ 456 h 986"/>
                <a:gd name="T48" fmla="*/ 45 w 476"/>
                <a:gd name="T49" fmla="*/ 314 h 986"/>
                <a:gd name="T50" fmla="*/ 90 w 476"/>
                <a:gd name="T51" fmla="*/ 171 h 986"/>
                <a:gd name="T52" fmla="*/ 134 w 476"/>
                <a:gd name="T53" fmla="*/ 83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6" h="986">
                  <a:moveTo>
                    <a:pt x="134" y="83"/>
                  </a:moveTo>
                  <a:lnTo>
                    <a:pt x="201" y="23"/>
                  </a:lnTo>
                  <a:lnTo>
                    <a:pt x="305" y="0"/>
                  </a:lnTo>
                  <a:lnTo>
                    <a:pt x="394" y="15"/>
                  </a:lnTo>
                  <a:lnTo>
                    <a:pt x="461" y="75"/>
                  </a:lnTo>
                  <a:lnTo>
                    <a:pt x="476" y="120"/>
                  </a:lnTo>
                  <a:lnTo>
                    <a:pt x="476" y="179"/>
                  </a:lnTo>
                  <a:lnTo>
                    <a:pt x="447" y="232"/>
                  </a:lnTo>
                  <a:lnTo>
                    <a:pt x="394" y="321"/>
                  </a:lnTo>
                  <a:lnTo>
                    <a:pt x="372" y="426"/>
                  </a:lnTo>
                  <a:lnTo>
                    <a:pt x="365" y="515"/>
                  </a:lnTo>
                  <a:lnTo>
                    <a:pt x="386" y="612"/>
                  </a:lnTo>
                  <a:lnTo>
                    <a:pt x="447" y="702"/>
                  </a:lnTo>
                  <a:lnTo>
                    <a:pt x="468" y="791"/>
                  </a:lnTo>
                  <a:lnTo>
                    <a:pt x="461" y="873"/>
                  </a:lnTo>
                  <a:lnTo>
                    <a:pt x="417" y="941"/>
                  </a:lnTo>
                  <a:lnTo>
                    <a:pt x="357" y="978"/>
                  </a:lnTo>
                  <a:lnTo>
                    <a:pt x="283" y="986"/>
                  </a:lnTo>
                  <a:lnTo>
                    <a:pt x="193" y="986"/>
                  </a:lnTo>
                  <a:lnTo>
                    <a:pt x="127" y="947"/>
                  </a:lnTo>
                  <a:lnTo>
                    <a:pt x="59" y="836"/>
                  </a:lnTo>
                  <a:lnTo>
                    <a:pt x="15" y="739"/>
                  </a:lnTo>
                  <a:lnTo>
                    <a:pt x="0" y="590"/>
                  </a:lnTo>
                  <a:lnTo>
                    <a:pt x="15" y="456"/>
                  </a:lnTo>
                  <a:lnTo>
                    <a:pt x="45" y="314"/>
                  </a:lnTo>
                  <a:lnTo>
                    <a:pt x="90" y="171"/>
                  </a:lnTo>
                  <a:lnTo>
                    <a:pt x="134" y="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692A3066-D3E2-4290-92E5-5C8B4C8C3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3" y="2858"/>
              <a:ext cx="176" cy="296"/>
            </a:xfrm>
            <a:custGeom>
              <a:avLst/>
              <a:gdLst>
                <a:gd name="T0" fmla="*/ 0 w 528"/>
                <a:gd name="T1" fmla="*/ 43 h 887"/>
                <a:gd name="T2" fmla="*/ 6 w 528"/>
                <a:gd name="T3" fmla="*/ 6 h 887"/>
                <a:gd name="T4" fmla="*/ 88 w 528"/>
                <a:gd name="T5" fmla="*/ 0 h 887"/>
                <a:gd name="T6" fmla="*/ 133 w 528"/>
                <a:gd name="T7" fmla="*/ 37 h 887"/>
                <a:gd name="T8" fmla="*/ 201 w 528"/>
                <a:gd name="T9" fmla="*/ 133 h 887"/>
                <a:gd name="T10" fmla="*/ 289 w 528"/>
                <a:gd name="T11" fmla="*/ 260 h 887"/>
                <a:gd name="T12" fmla="*/ 371 w 528"/>
                <a:gd name="T13" fmla="*/ 349 h 887"/>
                <a:gd name="T14" fmla="*/ 521 w 528"/>
                <a:gd name="T15" fmla="*/ 513 h 887"/>
                <a:gd name="T16" fmla="*/ 528 w 528"/>
                <a:gd name="T17" fmla="*/ 551 h 887"/>
                <a:gd name="T18" fmla="*/ 498 w 528"/>
                <a:gd name="T19" fmla="*/ 574 h 887"/>
                <a:gd name="T20" fmla="*/ 423 w 528"/>
                <a:gd name="T21" fmla="*/ 603 h 887"/>
                <a:gd name="T22" fmla="*/ 320 w 528"/>
                <a:gd name="T23" fmla="*/ 626 h 887"/>
                <a:gd name="T24" fmla="*/ 193 w 528"/>
                <a:gd name="T25" fmla="*/ 634 h 887"/>
                <a:gd name="T26" fmla="*/ 148 w 528"/>
                <a:gd name="T27" fmla="*/ 640 h 887"/>
                <a:gd name="T28" fmla="*/ 133 w 528"/>
                <a:gd name="T29" fmla="*/ 671 h 887"/>
                <a:gd name="T30" fmla="*/ 162 w 528"/>
                <a:gd name="T31" fmla="*/ 722 h 887"/>
                <a:gd name="T32" fmla="*/ 267 w 528"/>
                <a:gd name="T33" fmla="*/ 812 h 887"/>
                <a:gd name="T34" fmla="*/ 342 w 528"/>
                <a:gd name="T35" fmla="*/ 835 h 887"/>
                <a:gd name="T36" fmla="*/ 357 w 528"/>
                <a:gd name="T37" fmla="*/ 864 h 887"/>
                <a:gd name="T38" fmla="*/ 326 w 528"/>
                <a:gd name="T39" fmla="*/ 887 h 887"/>
                <a:gd name="T40" fmla="*/ 260 w 528"/>
                <a:gd name="T41" fmla="*/ 887 h 887"/>
                <a:gd name="T42" fmla="*/ 170 w 528"/>
                <a:gd name="T43" fmla="*/ 835 h 887"/>
                <a:gd name="T44" fmla="*/ 96 w 528"/>
                <a:gd name="T45" fmla="*/ 761 h 887"/>
                <a:gd name="T46" fmla="*/ 51 w 528"/>
                <a:gd name="T47" fmla="*/ 693 h 887"/>
                <a:gd name="T48" fmla="*/ 51 w 528"/>
                <a:gd name="T49" fmla="*/ 640 h 887"/>
                <a:gd name="T50" fmla="*/ 81 w 528"/>
                <a:gd name="T51" fmla="*/ 603 h 887"/>
                <a:gd name="T52" fmla="*/ 125 w 528"/>
                <a:gd name="T53" fmla="*/ 589 h 887"/>
                <a:gd name="T54" fmla="*/ 193 w 528"/>
                <a:gd name="T55" fmla="*/ 581 h 887"/>
                <a:gd name="T56" fmla="*/ 267 w 528"/>
                <a:gd name="T57" fmla="*/ 581 h 887"/>
                <a:gd name="T58" fmla="*/ 357 w 528"/>
                <a:gd name="T59" fmla="*/ 566 h 887"/>
                <a:gd name="T60" fmla="*/ 402 w 528"/>
                <a:gd name="T61" fmla="*/ 551 h 887"/>
                <a:gd name="T62" fmla="*/ 423 w 528"/>
                <a:gd name="T63" fmla="*/ 529 h 887"/>
                <a:gd name="T64" fmla="*/ 416 w 528"/>
                <a:gd name="T65" fmla="*/ 507 h 887"/>
                <a:gd name="T66" fmla="*/ 349 w 528"/>
                <a:gd name="T67" fmla="*/ 447 h 887"/>
                <a:gd name="T68" fmla="*/ 244 w 528"/>
                <a:gd name="T69" fmla="*/ 342 h 887"/>
                <a:gd name="T70" fmla="*/ 148 w 528"/>
                <a:gd name="T71" fmla="*/ 253 h 887"/>
                <a:gd name="T72" fmla="*/ 43 w 528"/>
                <a:gd name="T73" fmla="*/ 156 h 887"/>
                <a:gd name="T74" fmla="*/ 6 w 528"/>
                <a:gd name="T75" fmla="*/ 88 h 887"/>
                <a:gd name="T76" fmla="*/ 0 w 528"/>
                <a:gd name="T77" fmla="*/ 43 h 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28" h="887">
                  <a:moveTo>
                    <a:pt x="0" y="43"/>
                  </a:moveTo>
                  <a:lnTo>
                    <a:pt x="6" y="6"/>
                  </a:lnTo>
                  <a:lnTo>
                    <a:pt x="88" y="0"/>
                  </a:lnTo>
                  <a:lnTo>
                    <a:pt x="133" y="37"/>
                  </a:lnTo>
                  <a:lnTo>
                    <a:pt x="201" y="133"/>
                  </a:lnTo>
                  <a:lnTo>
                    <a:pt x="289" y="260"/>
                  </a:lnTo>
                  <a:lnTo>
                    <a:pt x="371" y="349"/>
                  </a:lnTo>
                  <a:lnTo>
                    <a:pt x="521" y="513"/>
                  </a:lnTo>
                  <a:lnTo>
                    <a:pt x="528" y="551"/>
                  </a:lnTo>
                  <a:lnTo>
                    <a:pt x="498" y="574"/>
                  </a:lnTo>
                  <a:lnTo>
                    <a:pt x="423" y="603"/>
                  </a:lnTo>
                  <a:lnTo>
                    <a:pt x="320" y="626"/>
                  </a:lnTo>
                  <a:lnTo>
                    <a:pt x="193" y="634"/>
                  </a:lnTo>
                  <a:lnTo>
                    <a:pt x="148" y="640"/>
                  </a:lnTo>
                  <a:lnTo>
                    <a:pt x="133" y="671"/>
                  </a:lnTo>
                  <a:lnTo>
                    <a:pt x="162" y="722"/>
                  </a:lnTo>
                  <a:lnTo>
                    <a:pt x="267" y="812"/>
                  </a:lnTo>
                  <a:lnTo>
                    <a:pt x="342" y="835"/>
                  </a:lnTo>
                  <a:lnTo>
                    <a:pt x="357" y="864"/>
                  </a:lnTo>
                  <a:lnTo>
                    <a:pt x="326" y="887"/>
                  </a:lnTo>
                  <a:lnTo>
                    <a:pt x="260" y="887"/>
                  </a:lnTo>
                  <a:lnTo>
                    <a:pt x="170" y="835"/>
                  </a:lnTo>
                  <a:lnTo>
                    <a:pt x="96" y="761"/>
                  </a:lnTo>
                  <a:lnTo>
                    <a:pt x="51" y="693"/>
                  </a:lnTo>
                  <a:lnTo>
                    <a:pt x="51" y="640"/>
                  </a:lnTo>
                  <a:lnTo>
                    <a:pt x="81" y="603"/>
                  </a:lnTo>
                  <a:lnTo>
                    <a:pt x="125" y="589"/>
                  </a:lnTo>
                  <a:lnTo>
                    <a:pt x="193" y="581"/>
                  </a:lnTo>
                  <a:lnTo>
                    <a:pt x="267" y="581"/>
                  </a:lnTo>
                  <a:lnTo>
                    <a:pt x="357" y="566"/>
                  </a:lnTo>
                  <a:lnTo>
                    <a:pt x="402" y="551"/>
                  </a:lnTo>
                  <a:lnTo>
                    <a:pt x="423" y="529"/>
                  </a:lnTo>
                  <a:lnTo>
                    <a:pt x="416" y="507"/>
                  </a:lnTo>
                  <a:lnTo>
                    <a:pt x="349" y="447"/>
                  </a:lnTo>
                  <a:lnTo>
                    <a:pt x="244" y="342"/>
                  </a:lnTo>
                  <a:lnTo>
                    <a:pt x="148" y="253"/>
                  </a:lnTo>
                  <a:lnTo>
                    <a:pt x="43" y="156"/>
                  </a:lnTo>
                  <a:lnTo>
                    <a:pt x="6" y="88"/>
                  </a:lnTo>
                  <a:lnTo>
                    <a:pt x="0" y="4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8CE2D293-FD4D-4AAC-A41E-F6275BF11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8" y="3106"/>
              <a:ext cx="191" cy="446"/>
            </a:xfrm>
            <a:custGeom>
              <a:avLst/>
              <a:gdLst>
                <a:gd name="T0" fmla="*/ 283 w 573"/>
                <a:gd name="T1" fmla="*/ 0 h 1337"/>
                <a:gd name="T2" fmla="*/ 365 w 573"/>
                <a:gd name="T3" fmla="*/ 15 h 1337"/>
                <a:gd name="T4" fmla="*/ 402 w 573"/>
                <a:gd name="T5" fmla="*/ 75 h 1337"/>
                <a:gd name="T6" fmla="*/ 394 w 573"/>
                <a:gd name="T7" fmla="*/ 216 h 1337"/>
                <a:gd name="T8" fmla="*/ 380 w 573"/>
                <a:gd name="T9" fmla="*/ 366 h 1337"/>
                <a:gd name="T10" fmla="*/ 380 w 573"/>
                <a:gd name="T11" fmla="*/ 522 h 1337"/>
                <a:gd name="T12" fmla="*/ 454 w 573"/>
                <a:gd name="T13" fmla="*/ 709 h 1337"/>
                <a:gd name="T14" fmla="*/ 513 w 573"/>
                <a:gd name="T15" fmla="*/ 844 h 1337"/>
                <a:gd name="T16" fmla="*/ 544 w 573"/>
                <a:gd name="T17" fmla="*/ 978 h 1337"/>
                <a:gd name="T18" fmla="*/ 536 w 573"/>
                <a:gd name="T19" fmla="*/ 1097 h 1337"/>
                <a:gd name="T20" fmla="*/ 536 w 573"/>
                <a:gd name="T21" fmla="*/ 1142 h 1337"/>
                <a:gd name="T22" fmla="*/ 566 w 573"/>
                <a:gd name="T23" fmla="*/ 1187 h 1337"/>
                <a:gd name="T24" fmla="*/ 573 w 573"/>
                <a:gd name="T25" fmla="*/ 1232 h 1337"/>
                <a:gd name="T26" fmla="*/ 552 w 573"/>
                <a:gd name="T27" fmla="*/ 1253 h 1337"/>
                <a:gd name="T28" fmla="*/ 491 w 573"/>
                <a:gd name="T29" fmla="*/ 1239 h 1337"/>
                <a:gd name="T30" fmla="*/ 380 w 573"/>
                <a:gd name="T31" fmla="*/ 1224 h 1337"/>
                <a:gd name="T32" fmla="*/ 246 w 573"/>
                <a:gd name="T33" fmla="*/ 1253 h 1337"/>
                <a:gd name="T34" fmla="*/ 156 w 573"/>
                <a:gd name="T35" fmla="*/ 1306 h 1337"/>
                <a:gd name="T36" fmla="*/ 111 w 573"/>
                <a:gd name="T37" fmla="*/ 1337 h 1337"/>
                <a:gd name="T38" fmla="*/ 67 w 573"/>
                <a:gd name="T39" fmla="*/ 1337 h 1337"/>
                <a:gd name="T40" fmla="*/ 0 w 573"/>
                <a:gd name="T41" fmla="*/ 1239 h 1337"/>
                <a:gd name="T42" fmla="*/ 8 w 573"/>
                <a:gd name="T43" fmla="*/ 1224 h 1337"/>
                <a:gd name="T44" fmla="*/ 142 w 573"/>
                <a:gd name="T45" fmla="*/ 1179 h 1337"/>
                <a:gd name="T46" fmla="*/ 298 w 573"/>
                <a:gd name="T47" fmla="*/ 1157 h 1337"/>
                <a:gd name="T48" fmla="*/ 410 w 573"/>
                <a:gd name="T49" fmla="*/ 1150 h 1337"/>
                <a:gd name="T50" fmla="*/ 476 w 573"/>
                <a:gd name="T51" fmla="*/ 1150 h 1337"/>
                <a:gd name="T52" fmla="*/ 491 w 573"/>
                <a:gd name="T53" fmla="*/ 1105 h 1337"/>
                <a:gd name="T54" fmla="*/ 470 w 573"/>
                <a:gd name="T55" fmla="*/ 978 h 1337"/>
                <a:gd name="T56" fmla="*/ 417 w 573"/>
                <a:gd name="T57" fmla="*/ 844 h 1337"/>
                <a:gd name="T58" fmla="*/ 335 w 573"/>
                <a:gd name="T59" fmla="*/ 672 h 1337"/>
                <a:gd name="T60" fmla="*/ 268 w 573"/>
                <a:gd name="T61" fmla="*/ 522 h 1337"/>
                <a:gd name="T62" fmla="*/ 238 w 573"/>
                <a:gd name="T63" fmla="*/ 388 h 1337"/>
                <a:gd name="T64" fmla="*/ 230 w 573"/>
                <a:gd name="T65" fmla="*/ 239 h 1337"/>
                <a:gd name="T66" fmla="*/ 230 w 573"/>
                <a:gd name="T67" fmla="*/ 97 h 1337"/>
                <a:gd name="T68" fmla="*/ 261 w 573"/>
                <a:gd name="T69" fmla="*/ 38 h 1337"/>
                <a:gd name="T70" fmla="*/ 283 w 573"/>
                <a:gd name="T71" fmla="*/ 0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3" h="1337">
                  <a:moveTo>
                    <a:pt x="283" y="0"/>
                  </a:moveTo>
                  <a:lnTo>
                    <a:pt x="365" y="15"/>
                  </a:lnTo>
                  <a:lnTo>
                    <a:pt x="402" y="75"/>
                  </a:lnTo>
                  <a:lnTo>
                    <a:pt x="394" y="216"/>
                  </a:lnTo>
                  <a:lnTo>
                    <a:pt x="380" y="366"/>
                  </a:lnTo>
                  <a:lnTo>
                    <a:pt x="380" y="522"/>
                  </a:lnTo>
                  <a:lnTo>
                    <a:pt x="454" y="709"/>
                  </a:lnTo>
                  <a:lnTo>
                    <a:pt x="513" y="844"/>
                  </a:lnTo>
                  <a:lnTo>
                    <a:pt x="544" y="978"/>
                  </a:lnTo>
                  <a:lnTo>
                    <a:pt x="536" y="1097"/>
                  </a:lnTo>
                  <a:lnTo>
                    <a:pt x="536" y="1142"/>
                  </a:lnTo>
                  <a:lnTo>
                    <a:pt x="566" y="1187"/>
                  </a:lnTo>
                  <a:lnTo>
                    <a:pt x="573" y="1232"/>
                  </a:lnTo>
                  <a:lnTo>
                    <a:pt x="552" y="1253"/>
                  </a:lnTo>
                  <a:lnTo>
                    <a:pt x="491" y="1239"/>
                  </a:lnTo>
                  <a:lnTo>
                    <a:pt x="380" y="1224"/>
                  </a:lnTo>
                  <a:lnTo>
                    <a:pt x="246" y="1253"/>
                  </a:lnTo>
                  <a:lnTo>
                    <a:pt x="156" y="1306"/>
                  </a:lnTo>
                  <a:lnTo>
                    <a:pt x="111" y="1337"/>
                  </a:lnTo>
                  <a:lnTo>
                    <a:pt x="67" y="1337"/>
                  </a:lnTo>
                  <a:lnTo>
                    <a:pt x="0" y="1239"/>
                  </a:lnTo>
                  <a:lnTo>
                    <a:pt x="8" y="1224"/>
                  </a:lnTo>
                  <a:lnTo>
                    <a:pt x="142" y="1179"/>
                  </a:lnTo>
                  <a:lnTo>
                    <a:pt x="298" y="1157"/>
                  </a:lnTo>
                  <a:lnTo>
                    <a:pt x="410" y="1150"/>
                  </a:lnTo>
                  <a:lnTo>
                    <a:pt x="476" y="1150"/>
                  </a:lnTo>
                  <a:lnTo>
                    <a:pt x="491" y="1105"/>
                  </a:lnTo>
                  <a:lnTo>
                    <a:pt x="470" y="978"/>
                  </a:lnTo>
                  <a:lnTo>
                    <a:pt x="417" y="844"/>
                  </a:lnTo>
                  <a:lnTo>
                    <a:pt x="335" y="672"/>
                  </a:lnTo>
                  <a:lnTo>
                    <a:pt x="268" y="522"/>
                  </a:lnTo>
                  <a:lnTo>
                    <a:pt x="238" y="388"/>
                  </a:lnTo>
                  <a:lnTo>
                    <a:pt x="230" y="239"/>
                  </a:lnTo>
                  <a:lnTo>
                    <a:pt x="230" y="97"/>
                  </a:lnTo>
                  <a:lnTo>
                    <a:pt x="261" y="38"/>
                  </a:lnTo>
                  <a:lnTo>
                    <a:pt x="28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291A9818-31AD-4ADB-864F-74213172D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4" y="3119"/>
              <a:ext cx="159" cy="370"/>
            </a:xfrm>
            <a:custGeom>
              <a:avLst/>
              <a:gdLst>
                <a:gd name="T0" fmla="*/ 357 w 476"/>
                <a:gd name="T1" fmla="*/ 0 h 1112"/>
                <a:gd name="T2" fmla="*/ 424 w 476"/>
                <a:gd name="T3" fmla="*/ 0 h 1112"/>
                <a:gd name="T4" fmla="*/ 447 w 476"/>
                <a:gd name="T5" fmla="*/ 45 h 1112"/>
                <a:gd name="T6" fmla="*/ 461 w 476"/>
                <a:gd name="T7" fmla="*/ 142 h 1112"/>
                <a:gd name="T8" fmla="*/ 447 w 476"/>
                <a:gd name="T9" fmla="*/ 246 h 1112"/>
                <a:gd name="T10" fmla="*/ 410 w 476"/>
                <a:gd name="T11" fmla="*/ 455 h 1112"/>
                <a:gd name="T12" fmla="*/ 416 w 476"/>
                <a:gd name="T13" fmla="*/ 544 h 1112"/>
                <a:gd name="T14" fmla="*/ 461 w 476"/>
                <a:gd name="T15" fmla="*/ 724 h 1112"/>
                <a:gd name="T16" fmla="*/ 476 w 476"/>
                <a:gd name="T17" fmla="*/ 851 h 1112"/>
                <a:gd name="T18" fmla="*/ 476 w 476"/>
                <a:gd name="T19" fmla="*/ 948 h 1112"/>
                <a:gd name="T20" fmla="*/ 455 w 476"/>
                <a:gd name="T21" fmla="*/ 970 h 1112"/>
                <a:gd name="T22" fmla="*/ 387 w 476"/>
                <a:gd name="T23" fmla="*/ 985 h 1112"/>
                <a:gd name="T24" fmla="*/ 297 w 476"/>
                <a:gd name="T25" fmla="*/ 1007 h 1112"/>
                <a:gd name="T26" fmla="*/ 209 w 476"/>
                <a:gd name="T27" fmla="*/ 1052 h 1112"/>
                <a:gd name="T28" fmla="*/ 119 w 476"/>
                <a:gd name="T29" fmla="*/ 1112 h 1112"/>
                <a:gd name="T30" fmla="*/ 82 w 476"/>
                <a:gd name="T31" fmla="*/ 1112 h 1112"/>
                <a:gd name="T32" fmla="*/ 0 w 476"/>
                <a:gd name="T33" fmla="*/ 1045 h 1112"/>
                <a:gd name="T34" fmla="*/ 8 w 476"/>
                <a:gd name="T35" fmla="*/ 1014 h 1112"/>
                <a:gd name="T36" fmla="*/ 112 w 476"/>
                <a:gd name="T37" fmla="*/ 970 h 1112"/>
                <a:gd name="T38" fmla="*/ 291 w 476"/>
                <a:gd name="T39" fmla="*/ 925 h 1112"/>
                <a:gd name="T40" fmla="*/ 373 w 476"/>
                <a:gd name="T41" fmla="*/ 895 h 1112"/>
                <a:gd name="T42" fmla="*/ 387 w 476"/>
                <a:gd name="T43" fmla="*/ 866 h 1112"/>
                <a:gd name="T44" fmla="*/ 387 w 476"/>
                <a:gd name="T45" fmla="*/ 739 h 1112"/>
                <a:gd name="T46" fmla="*/ 357 w 476"/>
                <a:gd name="T47" fmla="*/ 575 h 1112"/>
                <a:gd name="T48" fmla="*/ 342 w 476"/>
                <a:gd name="T49" fmla="*/ 470 h 1112"/>
                <a:gd name="T50" fmla="*/ 328 w 476"/>
                <a:gd name="T51" fmla="*/ 306 h 1112"/>
                <a:gd name="T52" fmla="*/ 320 w 476"/>
                <a:gd name="T53" fmla="*/ 127 h 1112"/>
                <a:gd name="T54" fmla="*/ 328 w 476"/>
                <a:gd name="T55" fmla="*/ 45 h 1112"/>
                <a:gd name="T56" fmla="*/ 357 w 476"/>
                <a:gd name="T5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76" h="1112">
                  <a:moveTo>
                    <a:pt x="357" y="0"/>
                  </a:moveTo>
                  <a:lnTo>
                    <a:pt x="424" y="0"/>
                  </a:lnTo>
                  <a:lnTo>
                    <a:pt x="447" y="45"/>
                  </a:lnTo>
                  <a:lnTo>
                    <a:pt x="461" y="142"/>
                  </a:lnTo>
                  <a:lnTo>
                    <a:pt x="447" y="246"/>
                  </a:lnTo>
                  <a:lnTo>
                    <a:pt x="410" y="455"/>
                  </a:lnTo>
                  <a:lnTo>
                    <a:pt x="416" y="544"/>
                  </a:lnTo>
                  <a:lnTo>
                    <a:pt x="461" y="724"/>
                  </a:lnTo>
                  <a:lnTo>
                    <a:pt x="476" y="851"/>
                  </a:lnTo>
                  <a:lnTo>
                    <a:pt x="476" y="948"/>
                  </a:lnTo>
                  <a:lnTo>
                    <a:pt x="455" y="970"/>
                  </a:lnTo>
                  <a:lnTo>
                    <a:pt x="387" y="985"/>
                  </a:lnTo>
                  <a:lnTo>
                    <a:pt x="297" y="1007"/>
                  </a:lnTo>
                  <a:lnTo>
                    <a:pt x="209" y="1052"/>
                  </a:lnTo>
                  <a:lnTo>
                    <a:pt x="119" y="1112"/>
                  </a:lnTo>
                  <a:lnTo>
                    <a:pt x="82" y="1112"/>
                  </a:lnTo>
                  <a:lnTo>
                    <a:pt x="0" y="1045"/>
                  </a:lnTo>
                  <a:lnTo>
                    <a:pt x="8" y="1014"/>
                  </a:lnTo>
                  <a:lnTo>
                    <a:pt x="112" y="970"/>
                  </a:lnTo>
                  <a:lnTo>
                    <a:pt x="291" y="925"/>
                  </a:lnTo>
                  <a:lnTo>
                    <a:pt x="373" y="895"/>
                  </a:lnTo>
                  <a:lnTo>
                    <a:pt x="387" y="866"/>
                  </a:lnTo>
                  <a:lnTo>
                    <a:pt x="387" y="739"/>
                  </a:lnTo>
                  <a:lnTo>
                    <a:pt x="357" y="575"/>
                  </a:lnTo>
                  <a:lnTo>
                    <a:pt x="342" y="470"/>
                  </a:lnTo>
                  <a:lnTo>
                    <a:pt x="328" y="306"/>
                  </a:lnTo>
                  <a:lnTo>
                    <a:pt x="320" y="127"/>
                  </a:lnTo>
                  <a:lnTo>
                    <a:pt x="328" y="45"/>
                  </a:lnTo>
                  <a:lnTo>
                    <a:pt x="35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699C0922-2EB2-4D98-ABD6-676D8A4F2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" y="2573"/>
              <a:ext cx="261" cy="331"/>
            </a:xfrm>
            <a:custGeom>
              <a:avLst/>
              <a:gdLst>
                <a:gd name="T0" fmla="*/ 416 w 782"/>
                <a:gd name="T1" fmla="*/ 991 h 991"/>
                <a:gd name="T2" fmla="*/ 453 w 782"/>
                <a:gd name="T3" fmla="*/ 946 h 991"/>
                <a:gd name="T4" fmla="*/ 439 w 782"/>
                <a:gd name="T5" fmla="*/ 879 h 991"/>
                <a:gd name="T6" fmla="*/ 409 w 782"/>
                <a:gd name="T7" fmla="*/ 790 h 991"/>
                <a:gd name="T8" fmla="*/ 297 w 782"/>
                <a:gd name="T9" fmla="*/ 685 h 991"/>
                <a:gd name="T10" fmla="*/ 186 w 782"/>
                <a:gd name="T11" fmla="*/ 589 h 991"/>
                <a:gd name="T12" fmla="*/ 133 w 782"/>
                <a:gd name="T13" fmla="*/ 484 h 991"/>
                <a:gd name="T14" fmla="*/ 111 w 782"/>
                <a:gd name="T15" fmla="*/ 320 h 991"/>
                <a:gd name="T16" fmla="*/ 238 w 782"/>
                <a:gd name="T17" fmla="*/ 275 h 991"/>
                <a:gd name="T18" fmla="*/ 439 w 782"/>
                <a:gd name="T19" fmla="*/ 253 h 991"/>
                <a:gd name="T20" fmla="*/ 521 w 782"/>
                <a:gd name="T21" fmla="*/ 261 h 991"/>
                <a:gd name="T22" fmla="*/ 542 w 782"/>
                <a:gd name="T23" fmla="*/ 283 h 991"/>
                <a:gd name="T24" fmla="*/ 580 w 782"/>
                <a:gd name="T25" fmla="*/ 246 h 991"/>
                <a:gd name="T26" fmla="*/ 566 w 782"/>
                <a:gd name="T27" fmla="*/ 208 h 991"/>
                <a:gd name="T28" fmla="*/ 587 w 782"/>
                <a:gd name="T29" fmla="*/ 142 h 991"/>
                <a:gd name="T30" fmla="*/ 647 w 782"/>
                <a:gd name="T31" fmla="*/ 82 h 991"/>
                <a:gd name="T32" fmla="*/ 692 w 782"/>
                <a:gd name="T33" fmla="*/ 66 h 991"/>
                <a:gd name="T34" fmla="*/ 751 w 782"/>
                <a:gd name="T35" fmla="*/ 103 h 991"/>
                <a:gd name="T36" fmla="*/ 782 w 782"/>
                <a:gd name="T37" fmla="*/ 66 h 991"/>
                <a:gd name="T38" fmla="*/ 729 w 782"/>
                <a:gd name="T39" fmla="*/ 0 h 991"/>
                <a:gd name="T40" fmla="*/ 661 w 782"/>
                <a:gd name="T41" fmla="*/ 0 h 991"/>
                <a:gd name="T42" fmla="*/ 580 w 782"/>
                <a:gd name="T43" fmla="*/ 37 h 991"/>
                <a:gd name="T44" fmla="*/ 528 w 782"/>
                <a:gd name="T45" fmla="*/ 134 h 991"/>
                <a:gd name="T46" fmla="*/ 461 w 782"/>
                <a:gd name="T47" fmla="*/ 179 h 991"/>
                <a:gd name="T48" fmla="*/ 357 w 782"/>
                <a:gd name="T49" fmla="*/ 193 h 991"/>
                <a:gd name="T50" fmla="*/ 170 w 782"/>
                <a:gd name="T51" fmla="*/ 216 h 991"/>
                <a:gd name="T52" fmla="*/ 22 w 782"/>
                <a:gd name="T53" fmla="*/ 261 h 991"/>
                <a:gd name="T54" fmla="*/ 0 w 782"/>
                <a:gd name="T55" fmla="*/ 298 h 991"/>
                <a:gd name="T56" fmla="*/ 14 w 782"/>
                <a:gd name="T57" fmla="*/ 417 h 991"/>
                <a:gd name="T58" fmla="*/ 67 w 782"/>
                <a:gd name="T59" fmla="*/ 581 h 991"/>
                <a:gd name="T60" fmla="*/ 141 w 782"/>
                <a:gd name="T61" fmla="*/ 716 h 991"/>
                <a:gd name="T62" fmla="*/ 215 w 782"/>
                <a:gd name="T63" fmla="*/ 835 h 991"/>
                <a:gd name="T64" fmla="*/ 283 w 782"/>
                <a:gd name="T65" fmla="*/ 917 h 991"/>
                <a:gd name="T66" fmla="*/ 349 w 782"/>
                <a:gd name="T67" fmla="*/ 976 h 991"/>
                <a:gd name="T68" fmla="*/ 416 w 782"/>
                <a:gd name="T69" fmla="*/ 991 h 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2" h="991">
                  <a:moveTo>
                    <a:pt x="416" y="991"/>
                  </a:moveTo>
                  <a:lnTo>
                    <a:pt x="453" y="946"/>
                  </a:lnTo>
                  <a:lnTo>
                    <a:pt x="439" y="879"/>
                  </a:lnTo>
                  <a:lnTo>
                    <a:pt x="409" y="790"/>
                  </a:lnTo>
                  <a:lnTo>
                    <a:pt x="297" y="685"/>
                  </a:lnTo>
                  <a:lnTo>
                    <a:pt x="186" y="589"/>
                  </a:lnTo>
                  <a:lnTo>
                    <a:pt x="133" y="484"/>
                  </a:lnTo>
                  <a:lnTo>
                    <a:pt x="111" y="320"/>
                  </a:lnTo>
                  <a:lnTo>
                    <a:pt x="238" y="275"/>
                  </a:lnTo>
                  <a:lnTo>
                    <a:pt x="439" y="253"/>
                  </a:lnTo>
                  <a:lnTo>
                    <a:pt x="521" y="261"/>
                  </a:lnTo>
                  <a:lnTo>
                    <a:pt x="542" y="283"/>
                  </a:lnTo>
                  <a:lnTo>
                    <a:pt x="580" y="246"/>
                  </a:lnTo>
                  <a:lnTo>
                    <a:pt x="566" y="208"/>
                  </a:lnTo>
                  <a:lnTo>
                    <a:pt x="587" y="142"/>
                  </a:lnTo>
                  <a:lnTo>
                    <a:pt x="647" y="82"/>
                  </a:lnTo>
                  <a:lnTo>
                    <a:pt x="692" y="66"/>
                  </a:lnTo>
                  <a:lnTo>
                    <a:pt x="751" y="103"/>
                  </a:lnTo>
                  <a:lnTo>
                    <a:pt x="782" y="66"/>
                  </a:lnTo>
                  <a:lnTo>
                    <a:pt x="729" y="0"/>
                  </a:lnTo>
                  <a:lnTo>
                    <a:pt x="661" y="0"/>
                  </a:lnTo>
                  <a:lnTo>
                    <a:pt x="580" y="37"/>
                  </a:lnTo>
                  <a:lnTo>
                    <a:pt x="528" y="134"/>
                  </a:lnTo>
                  <a:lnTo>
                    <a:pt x="461" y="179"/>
                  </a:lnTo>
                  <a:lnTo>
                    <a:pt x="357" y="193"/>
                  </a:lnTo>
                  <a:lnTo>
                    <a:pt x="170" y="216"/>
                  </a:lnTo>
                  <a:lnTo>
                    <a:pt x="22" y="261"/>
                  </a:lnTo>
                  <a:lnTo>
                    <a:pt x="0" y="298"/>
                  </a:lnTo>
                  <a:lnTo>
                    <a:pt x="14" y="417"/>
                  </a:lnTo>
                  <a:lnTo>
                    <a:pt x="67" y="581"/>
                  </a:lnTo>
                  <a:lnTo>
                    <a:pt x="141" y="716"/>
                  </a:lnTo>
                  <a:lnTo>
                    <a:pt x="215" y="835"/>
                  </a:lnTo>
                  <a:lnTo>
                    <a:pt x="283" y="917"/>
                  </a:lnTo>
                  <a:lnTo>
                    <a:pt x="349" y="976"/>
                  </a:lnTo>
                  <a:lnTo>
                    <a:pt x="416" y="99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pt-BR" kern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9E77D647-34F5-4653-BB8C-268FD88C7170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aphicFrame>
        <p:nvGraphicFramePr>
          <p:cNvPr id="7" name="Espaço Reservado para Conteúdo 3">
            <a:extLst>
              <a:ext uri="{FF2B5EF4-FFF2-40B4-BE49-F238E27FC236}">
                <a16:creationId xmlns:a16="http://schemas.microsoft.com/office/drawing/2014/main" id="{A4595ACB-2152-4B37-B87A-628ED68166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437474"/>
              </p:ext>
            </p:extLst>
          </p:nvPr>
        </p:nvGraphicFramePr>
        <p:xfrm>
          <a:off x="1749286" y="181529"/>
          <a:ext cx="9952383" cy="5838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5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7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84">
                <a:tc gridSpan="2">
                  <a:txBody>
                    <a:bodyPr/>
                    <a:lstStyle/>
                    <a:p>
                      <a:pPr algn="r"/>
                      <a:r>
                        <a:rPr lang="pt-BR" sz="3000" b="1" dirty="0">
                          <a:solidFill>
                            <a:schemeClr val="tx2"/>
                          </a:solidFill>
                        </a:rPr>
                        <a:t>PARA</a:t>
                      </a:r>
                      <a:r>
                        <a:rPr lang="pt-BR" sz="3000" b="1" baseline="0" dirty="0">
                          <a:solidFill>
                            <a:schemeClr val="tx2"/>
                          </a:solidFill>
                        </a:rPr>
                        <a:t> PREENCHER LOCAL DE ESTÁGIO</a:t>
                      </a:r>
                      <a:endParaRPr lang="pt-BR" sz="3000" b="1" dirty="0">
                        <a:solidFill>
                          <a:schemeClr val="tx2"/>
                        </a:solidFill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330">
                <a:tc>
                  <a:txBody>
                    <a:bodyPr/>
                    <a:lstStyle/>
                    <a:p>
                      <a:endParaRPr lang="pt-BR" sz="18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pt-BR" sz="18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NOME</a:t>
                      </a:r>
                      <a:r>
                        <a:rPr lang="en-US" sz="1800" b="1" baseline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 LOCAL DO ESTÁGIO:</a:t>
                      </a:r>
                      <a:endParaRPr lang="pt-BR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5493">
                <a:tc>
                  <a:txBody>
                    <a:bodyPr/>
                    <a:lstStyle/>
                    <a:p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estágios Internos </a:t>
                      </a: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(HULW-Unidade Multiprofissional; Clínica-Escola de TO, CIA): 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Universidade Federal da Paraíba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HULW também pode aparecer em </a:t>
                      </a:r>
                      <a:r>
                        <a:rPr lang="pt-BR" sz="18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pt-BR" sz="18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EMPRESA BRASILEIRA DE SERVICOS HOSPITALARES - EBSERH  </a:t>
                      </a:r>
                    </a:p>
                    <a:p>
                      <a:pPr algn="r"/>
                      <a:endParaRPr lang="pt-BR" sz="21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os Estágios Relacionados a Prefeitura de João Pessoa</a:t>
                      </a: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pt-BR" sz="2100" dirty="0" err="1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CAPSij</a:t>
                      </a: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CAPS Caminhar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Prefeitura Municipal de João Pessoa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4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os Estágios Relacionados ao Estado da Paraíba: </a:t>
                      </a:r>
                      <a:r>
                        <a:rPr lang="pt-BR" sz="2100" b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CAPS AD Jovem Cidadão e Hospital de Trauma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SECRETARIA DE ESTADO DA SAÚDE DA PARAÍBA - SES PB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79100"/>
                  </a:ext>
                </a:extLst>
              </a:tr>
              <a:tr h="984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os Estágios Relacionados a Prefeitura de Cabelo</a:t>
                      </a: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Inclusão 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Fundo Municipal de Saúde de Cabedelo</a:t>
                      </a:r>
                    </a:p>
                    <a:p>
                      <a:pPr algn="r"/>
                      <a:endParaRPr lang="pt-BR" sz="21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94690"/>
                  </a:ext>
                </a:extLst>
              </a:tr>
            </a:tbl>
          </a:graphicData>
        </a:graphic>
      </p:graphicFrame>
      <p:sp>
        <p:nvSpPr>
          <p:cNvPr id="9" name="Seta para a direita 8">
            <a:extLst>
              <a:ext uri="{FF2B5EF4-FFF2-40B4-BE49-F238E27FC236}">
                <a16:creationId xmlns:a16="http://schemas.microsoft.com/office/drawing/2014/main" id="{C81737D8-FC42-4B22-AD68-AD228DAB2C90}"/>
              </a:ext>
            </a:extLst>
          </p:cNvPr>
          <p:cNvSpPr/>
          <p:nvPr/>
        </p:nvSpPr>
        <p:spPr>
          <a:xfrm>
            <a:off x="7324823" y="3311692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Seta para a direita 9">
            <a:extLst>
              <a:ext uri="{FF2B5EF4-FFF2-40B4-BE49-F238E27FC236}">
                <a16:creationId xmlns:a16="http://schemas.microsoft.com/office/drawing/2014/main" id="{6654AFA6-8127-4786-85DB-2C6F2C0DBDE7}"/>
              </a:ext>
            </a:extLst>
          </p:cNvPr>
          <p:cNvSpPr/>
          <p:nvPr/>
        </p:nvSpPr>
        <p:spPr>
          <a:xfrm>
            <a:off x="7353720" y="2055410"/>
            <a:ext cx="360362" cy="360362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" name="Seta para a direita 8">
            <a:extLst>
              <a:ext uri="{FF2B5EF4-FFF2-40B4-BE49-F238E27FC236}">
                <a16:creationId xmlns:a16="http://schemas.microsoft.com/office/drawing/2014/main" id="{3871223C-1A36-4A2F-B6AF-8A8D0355EC05}"/>
              </a:ext>
            </a:extLst>
          </p:cNvPr>
          <p:cNvSpPr/>
          <p:nvPr/>
        </p:nvSpPr>
        <p:spPr>
          <a:xfrm>
            <a:off x="7312727" y="5313837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2" name="Seta para a direita 8">
            <a:extLst>
              <a:ext uri="{FF2B5EF4-FFF2-40B4-BE49-F238E27FC236}">
                <a16:creationId xmlns:a16="http://schemas.microsoft.com/office/drawing/2014/main" id="{B3155390-2118-A14E-1E98-5AAA1625C34B}"/>
              </a:ext>
            </a:extLst>
          </p:cNvPr>
          <p:cNvSpPr/>
          <p:nvPr/>
        </p:nvSpPr>
        <p:spPr>
          <a:xfrm>
            <a:off x="7353720" y="4289653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3">
            <a:extLst>
              <a:ext uri="{FF2B5EF4-FFF2-40B4-BE49-F238E27FC236}">
                <a16:creationId xmlns:a16="http://schemas.microsoft.com/office/drawing/2014/main" id="{A4595ACB-2152-4B37-B87A-628ED68166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192283"/>
              </p:ext>
            </p:extLst>
          </p:nvPr>
        </p:nvGraphicFramePr>
        <p:xfrm>
          <a:off x="1749286" y="181529"/>
          <a:ext cx="9952383" cy="6175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5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7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84">
                <a:tc gridSpan="2">
                  <a:txBody>
                    <a:bodyPr/>
                    <a:lstStyle/>
                    <a:p>
                      <a:pPr algn="r"/>
                      <a:r>
                        <a:rPr lang="pt-BR" sz="3000" b="1" dirty="0">
                          <a:solidFill>
                            <a:schemeClr val="tx2"/>
                          </a:solidFill>
                        </a:rPr>
                        <a:t>PARA</a:t>
                      </a:r>
                      <a:r>
                        <a:rPr lang="pt-BR" sz="3000" b="1" baseline="0" dirty="0">
                          <a:solidFill>
                            <a:schemeClr val="tx2"/>
                          </a:solidFill>
                        </a:rPr>
                        <a:t> PREENCHER LOCAL DE ESTÁGIO</a:t>
                      </a:r>
                      <a:endParaRPr lang="pt-BR" sz="3000" b="1" dirty="0">
                        <a:solidFill>
                          <a:schemeClr val="tx2"/>
                        </a:solidFill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330">
                <a:tc>
                  <a:txBody>
                    <a:bodyPr/>
                    <a:lstStyle/>
                    <a:p>
                      <a:endParaRPr lang="pt-BR" sz="18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pt-BR" sz="18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NOME</a:t>
                      </a:r>
                      <a:r>
                        <a:rPr lang="en-US" sz="1800" b="1" baseline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 LOCAL DO ESTÁGIO:</a:t>
                      </a:r>
                      <a:endParaRPr lang="pt-BR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5493">
                <a:tc>
                  <a:txBody>
                    <a:bodyPr/>
                    <a:lstStyle/>
                    <a:p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Clínica </a:t>
                      </a:r>
                      <a:r>
                        <a:rPr lang="pt-BR" sz="2100" b="1" dirty="0" err="1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Fono</a:t>
                      </a: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com Amor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 DE FONOAUDIOLOGIA COM AMOR LTDA</a:t>
                      </a:r>
                      <a:endParaRPr kumimoji="0" lang="pt-BR" altLang="pt-BR" sz="2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Clínica Sentidos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MAKÁRIOS CENTRO CLINICO DE SERVIÇOS TERAPEUTICOS E INTERATIVOS</a:t>
                      </a:r>
                      <a:endParaRPr lang="pt-BR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4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Clínica Estima</a:t>
                      </a: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ESPAÇO TERAPÊUTICO INTEGRADO A MÚLTIPLAS ATIVIDADES LTDA</a:t>
                      </a:r>
                      <a:endParaRPr lang="pt-BR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79100"/>
                  </a:ext>
                </a:extLst>
              </a:tr>
              <a:tr h="984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1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Instituto dos Cegos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1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1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FUNAD</a:t>
                      </a:r>
                      <a:endParaRPr lang="pt-BR" sz="21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INSTITUTO DOS CEGOS DA PARAÍBA ADALGISA CUNHA – ICPAC</a:t>
                      </a:r>
                    </a:p>
                    <a:p>
                      <a:pPr algn="r"/>
                      <a:endParaRPr lang="pt-BR" sz="2000" b="0" i="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pt-BR" sz="18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FUNDAÇÃO CENTRO INTEGRADO DE APOIO AO PORTADOR DE DEFICIÊNCIA-FUNAD</a:t>
                      </a:r>
                      <a:endParaRPr lang="pt-BR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8" marB="45728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94690"/>
                  </a:ext>
                </a:extLst>
              </a:tr>
            </a:tbl>
          </a:graphicData>
        </a:graphic>
      </p:graphicFrame>
      <p:sp>
        <p:nvSpPr>
          <p:cNvPr id="9" name="Seta para a direita 8">
            <a:extLst>
              <a:ext uri="{FF2B5EF4-FFF2-40B4-BE49-F238E27FC236}">
                <a16:creationId xmlns:a16="http://schemas.microsoft.com/office/drawing/2014/main" id="{C81737D8-FC42-4B22-AD68-AD228DAB2C90}"/>
              </a:ext>
            </a:extLst>
          </p:cNvPr>
          <p:cNvSpPr/>
          <p:nvPr/>
        </p:nvSpPr>
        <p:spPr>
          <a:xfrm>
            <a:off x="7241693" y="2787572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Seta para a direita 9">
            <a:extLst>
              <a:ext uri="{FF2B5EF4-FFF2-40B4-BE49-F238E27FC236}">
                <a16:creationId xmlns:a16="http://schemas.microsoft.com/office/drawing/2014/main" id="{6654AFA6-8127-4786-85DB-2C6F2C0DBDE7}"/>
              </a:ext>
            </a:extLst>
          </p:cNvPr>
          <p:cNvSpPr/>
          <p:nvPr/>
        </p:nvSpPr>
        <p:spPr>
          <a:xfrm>
            <a:off x="7241693" y="1386249"/>
            <a:ext cx="360362" cy="360362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8" name="Seta para a direita 8">
            <a:extLst>
              <a:ext uri="{FF2B5EF4-FFF2-40B4-BE49-F238E27FC236}">
                <a16:creationId xmlns:a16="http://schemas.microsoft.com/office/drawing/2014/main" id="{3871223C-1A36-4A2F-B6AF-8A8D0355EC05}"/>
              </a:ext>
            </a:extLst>
          </p:cNvPr>
          <p:cNvSpPr/>
          <p:nvPr/>
        </p:nvSpPr>
        <p:spPr>
          <a:xfrm>
            <a:off x="7241693" y="4839564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2" name="Seta para a direita 8">
            <a:extLst>
              <a:ext uri="{FF2B5EF4-FFF2-40B4-BE49-F238E27FC236}">
                <a16:creationId xmlns:a16="http://schemas.microsoft.com/office/drawing/2014/main" id="{B3155390-2118-A14E-1E98-5AAA1625C34B}"/>
              </a:ext>
            </a:extLst>
          </p:cNvPr>
          <p:cNvSpPr/>
          <p:nvPr/>
        </p:nvSpPr>
        <p:spPr>
          <a:xfrm>
            <a:off x="7324823" y="3891040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" name="Seta para a direita 8">
            <a:extLst>
              <a:ext uri="{FF2B5EF4-FFF2-40B4-BE49-F238E27FC236}">
                <a16:creationId xmlns:a16="http://schemas.microsoft.com/office/drawing/2014/main" id="{0CC491B3-9093-D492-1BF4-9219AA9B046F}"/>
              </a:ext>
            </a:extLst>
          </p:cNvPr>
          <p:cNvSpPr/>
          <p:nvPr/>
        </p:nvSpPr>
        <p:spPr>
          <a:xfrm>
            <a:off x="7168191" y="5707412"/>
            <a:ext cx="360362" cy="358775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12261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936CD489-E976-4F62-A35F-F216E82740BD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6867" name="Espaço Reservado para Texto 2">
            <a:extLst>
              <a:ext uri="{FF2B5EF4-FFF2-40B4-BE49-F238E27FC236}">
                <a16:creationId xmlns:a16="http://schemas.microsoft.com/office/drawing/2014/main" id="{978B43C8-8C89-4EE2-A98A-F7744D1833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19288" y="99893"/>
            <a:ext cx="8064500" cy="3810000"/>
          </a:xfrm>
        </p:spPr>
        <p:txBody>
          <a:bodyPr/>
          <a:lstStyle/>
          <a:p>
            <a:pPr algn="r"/>
            <a:r>
              <a:rPr altLang="pt-BR" sz="2800" b="1" dirty="0"/>
              <a:t>ANEXO 1 – RESPONSÁVEL PELA ASSINATURA NOS LOCAIS DE ESTÁGIO </a:t>
            </a:r>
            <a:endParaRPr altLang="pt-BR" sz="3000" b="1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C9FD65E-3B7E-4ED2-BE60-B2A07BC6B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04056"/>
              </p:ext>
            </p:extLst>
          </p:nvPr>
        </p:nvGraphicFramePr>
        <p:xfrm>
          <a:off x="1191780" y="1177636"/>
          <a:ext cx="9268690" cy="5576724"/>
        </p:xfrm>
        <a:graphic>
          <a:graphicData uri="http://schemas.openxmlformats.org/drawingml/2006/table">
            <a:tbl>
              <a:tblPr/>
              <a:tblGrid>
                <a:gridCol w="2508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2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2746"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LOCAL</a:t>
                      </a: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SUPERVISOR DE ESTÁGIO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(PRECEPTORAS)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RESPONSÁVEL PELA UNIDADE CONCEDENTE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(QUEM ASSINA O TCE)</a:t>
                      </a: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15"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CIA – Comitê de Inclusão e Acessibilidade</a:t>
                      </a: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Maria Natália Santos Calheiros</a:t>
                      </a:r>
                    </a:p>
                  </a:txBody>
                  <a:tcPr marL="9525" marR="9525" marT="9458" marB="0"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1pPr>
                      <a:lvl2pPr marL="742950" indent="-285750">
                        <a:spcBef>
                          <a:spcPts val="400"/>
                        </a:spcBef>
                        <a:buClr>
                          <a:schemeClr val="accent2"/>
                        </a:buClr>
                        <a:buSzPct val="90000"/>
                        <a:defRPr sz="22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2pPr>
                      <a:lvl3pPr marL="11430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21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3pPr>
                      <a:lvl4pPr marL="16002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4pPr>
                      <a:lvl5pPr marL="2057400" indent="-228600">
                        <a:spcBef>
                          <a:spcPts val="400"/>
                        </a:spcBef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A8CDD7"/>
                        </a:buClr>
                        <a:buSzPct val="100000"/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Rockwell" panose="02060603020205020403" pitchFamily="18" charset="0"/>
                        </a:defRPr>
                      </a:lvl9pPr>
                    </a:lstStyle>
                    <a:p>
                      <a:pPr algn="ctr"/>
                      <a:r>
                        <a:rPr kumimoji="0" lang="pt-BR" sz="1600" b="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RAFAEL PAULO DE ATAÍDE M. MELO</a:t>
                      </a: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8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FUNAD – CODAFI </a:t>
                      </a:r>
                      <a:endParaRPr lang="pt-BR" sz="1600" b="1" dirty="0">
                        <a:solidFill>
                          <a:schemeClr val="tx2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Sarah 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Raissa</a:t>
                      </a:r>
                    </a:p>
                  </a:txBody>
                  <a:tcPr marL="9525" marR="9525" marT="9458" marB="0"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ROSA HELENA VASCONCELOS</a:t>
                      </a:r>
                      <a:endParaRPr lang="pt-BR" sz="1600" b="0" dirty="0">
                        <a:solidFill>
                          <a:schemeClr val="tx2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396" marB="45396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9791"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b="1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INSTITUTO DOS CEGOS DA PARAÍBA ADALGISA CUNHA - ICPAC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Mirna </a:t>
                      </a:r>
                      <a:r>
                        <a:rPr kumimoji="0" lang="pt-BR" sz="1600" kern="1200" dirty="0" err="1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Massoni</a:t>
                      </a:r>
                      <a:endParaRPr kumimoji="0" lang="pt-BR" sz="160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kumimoji="0" lang="pt-BR" sz="160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b="0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VALÉRIA CAVALCANTI</a:t>
                      </a:r>
                      <a:endParaRPr lang="pt-BR" sz="1600" b="0" dirty="0">
                        <a:solidFill>
                          <a:schemeClr val="tx2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365"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b="1" kern="1200" dirty="0" err="1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Fono</a:t>
                      </a:r>
                      <a:r>
                        <a:rPr kumimoji="0" lang="pt-BR" sz="1600" b="1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com Amor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Preceptores do setor de estágio</a:t>
                      </a:r>
                    </a:p>
                    <a:p>
                      <a:pPr algn="ctr"/>
                      <a:endParaRPr kumimoji="0" lang="pt-BR" sz="160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TATIANNA MARIA MEDEIROS WANDERLEY</a:t>
                      </a:r>
                      <a:endParaRPr lang="pt-BR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62739"/>
                  </a:ext>
                </a:extLst>
              </a:tr>
              <a:tr h="599365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2"/>
                          </a:solidFill>
                          <a:latin typeface="+mj-lt"/>
                          <a:cs typeface="Calibri" panose="020F0502020204030204" pitchFamily="34" charset="0"/>
                        </a:rPr>
                        <a:t>Estima Clínica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2"/>
                          </a:solidFill>
                          <a:latin typeface="+mj-lt"/>
                          <a:cs typeface="Calibri" panose="020F0502020204030204" pitchFamily="34" charset="0"/>
                        </a:rPr>
                        <a:t>Preceptores do setor de estágio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FABIO BEZERRA DE CARVALHO</a:t>
                      </a:r>
                      <a:endParaRPr lang="pt-BR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pt-BR" sz="1600" dirty="0">
                        <a:solidFill>
                          <a:schemeClr val="tx2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365"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b="1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Clínica Escola de TO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Maria Alice Pacheco e Cláudia Galvão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2"/>
                          </a:solidFill>
                          <a:latin typeface="+mj-lt"/>
                          <a:cs typeface="Calibri" panose="020F0502020204030204" pitchFamily="34" charset="0"/>
                        </a:rPr>
                        <a:t>Nadja Cavalcanti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508778"/>
                  </a:ext>
                </a:extLst>
              </a:tr>
              <a:tr h="599365">
                <a:tc>
                  <a:txBody>
                    <a:bodyPr/>
                    <a:lstStyle/>
                    <a:p>
                      <a:pPr algn="ctr"/>
                      <a:r>
                        <a:rPr kumimoji="0" lang="pt-BR" sz="1600" b="1" kern="12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Clínica Sentidos</a:t>
                      </a: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Preceptores do setor de estágio</a:t>
                      </a:r>
                    </a:p>
                    <a:p>
                      <a:pPr algn="ctr"/>
                      <a:endParaRPr kumimoji="0" lang="pt-BR" sz="160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IRCLEBSON MARCIO RAMOS NOBRE</a:t>
                      </a:r>
                      <a:endParaRPr lang="pt-BR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91455" marR="91455" marT="45684" marB="45684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365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10878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45B556-7DB4-A448-1E95-05233E28E4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50678" y="1268852"/>
            <a:ext cx="6405217" cy="4692926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endParaRPr lang="pt-BR" sz="2400" dirty="0"/>
          </a:p>
          <a:p>
            <a:pPr algn="ctr"/>
            <a:r>
              <a:rPr lang="pt-BR" sz="2400" dirty="0"/>
              <a:t>Setores responsáveis por assinar os Termos de Compromisso de Estágio na </a:t>
            </a:r>
            <a:r>
              <a:rPr lang="pt-BR" sz="2400" b="1" dirty="0"/>
              <a:t>Secretaria de Saúde da Prefeitura de João Pessoa, na Secretaria de Saúde do município de Cabedelo, HULW </a:t>
            </a:r>
            <a:r>
              <a:rPr lang="pt-BR" sz="2400" dirty="0">
                <a:sym typeface="Wingdings" panose="05000000000000000000" pitchFamily="2" charset="2"/>
              </a:rPr>
              <a:t> o contato é feito pela Coordenação de Estágio, pois estes serviços não recebem estudantes.</a:t>
            </a:r>
          </a:p>
          <a:p>
            <a:pPr algn="ctr"/>
            <a:endParaRPr lang="pt-BR" sz="2400" dirty="0">
              <a:sym typeface="Wingdings" panose="05000000000000000000" pitchFamily="2" charset="2"/>
            </a:endParaRPr>
          </a:p>
          <a:p>
            <a:pPr algn="ctr"/>
            <a:r>
              <a:rPr lang="pt-BR" sz="2400" b="1" dirty="0">
                <a:sym typeface="Wingdings" panose="05000000000000000000" pitchFamily="2" charset="2"/>
              </a:rPr>
              <a:t>Hospital de Trauma, FUNAD e CAPS AD Jovem Cidadão são serviços do governo do Estado da Paraíba </a:t>
            </a:r>
            <a:r>
              <a:rPr lang="pt-BR" sz="2400" dirty="0">
                <a:sym typeface="Wingdings" panose="05000000000000000000" pitchFamily="2" charset="2"/>
              </a:rPr>
              <a:t>requerem documentação adicional que será enviada individualmente para quem fará estágio nestes campos.</a:t>
            </a:r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E236268-0C81-1F28-1BDF-26E09BF76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52" y="2347721"/>
            <a:ext cx="3608939" cy="307428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55E788D-A815-DFF1-15B0-5359703C5319}"/>
              </a:ext>
            </a:extLst>
          </p:cNvPr>
          <p:cNvSpPr txBox="1"/>
          <p:nvPr/>
        </p:nvSpPr>
        <p:spPr>
          <a:xfrm>
            <a:off x="3260036" y="400922"/>
            <a:ext cx="829586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ANEXO 1 – RESPONSÁVEL PELA ASSINATURA NOS LOCAIS DE ESTÁGIO </a:t>
            </a:r>
            <a:endParaRPr kumimoji="0" lang="pt-BR" altLang="pt-BR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48176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CFA438BF-9110-4F29-9D35-CD9B8834A5C9}"/>
              </a:ext>
            </a:extLst>
          </p:cNvPr>
          <p:cNvSpPr/>
          <p:nvPr/>
        </p:nvSpPr>
        <p:spPr>
          <a:xfrm>
            <a:off x="1524000" y="0"/>
            <a:ext cx="860425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604" name="CaixaDeTexto 4">
            <a:extLst>
              <a:ext uri="{FF2B5EF4-FFF2-40B4-BE49-F238E27FC236}">
                <a16:creationId xmlns:a16="http://schemas.microsoft.com/office/drawing/2014/main" id="{7E4ED2E3-1131-4338-B0C3-5A8F166BF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188913"/>
            <a:ext cx="7848600" cy="4762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2500" b="1" dirty="0">
                <a:solidFill>
                  <a:schemeClr val="tx2"/>
                </a:solidFill>
                <a:latin typeface="+mj-lt"/>
                <a:cs typeface="Arial" charset="0"/>
              </a:rPr>
              <a:t>PASSO 2 :  CADASTRO NO SIGAA – DADOS DO ESTÁGIO</a:t>
            </a:r>
          </a:p>
        </p:txBody>
      </p:sp>
      <p:pic>
        <p:nvPicPr>
          <p:cNvPr id="27652" name="Imagem 2">
            <a:extLst>
              <a:ext uri="{FF2B5EF4-FFF2-40B4-BE49-F238E27FC236}">
                <a16:creationId xmlns:a16="http://schemas.microsoft.com/office/drawing/2014/main" id="{0E1564F1-F7C2-47E6-82FC-F7E5BB48D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1" y="1196976"/>
            <a:ext cx="8399463" cy="417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84B69C3E-D29D-455D-A67A-A7838FA1FF4F}"/>
              </a:ext>
            </a:extLst>
          </p:cNvPr>
          <p:cNvSpPr/>
          <p:nvPr/>
        </p:nvSpPr>
        <p:spPr>
          <a:xfrm>
            <a:off x="4583114" y="3500439"/>
            <a:ext cx="2447925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/>
              <a:t>vvvv</a:t>
            </a:r>
            <a:endParaRPr lang="pt-BR" dirty="0"/>
          </a:p>
        </p:txBody>
      </p:sp>
      <p:sp>
        <p:nvSpPr>
          <p:cNvPr id="11" name="CaixaDeTexto 6">
            <a:extLst>
              <a:ext uri="{FF2B5EF4-FFF2-40B4-BE49-F238E27FC236}">
                <a16:creationId xmlns:a16="http://schemas.microsoft.com/office/drawing/2014/main" id="{7D75404D-35E7-40DD-94F4-F38F067A7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3" y="4292601"/>
            <a:ext cx="1079500" cy="231775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altLang="pt-BR" sz="900" b="1" dirty="0">
                <a:latin typeface="Arial" charset="0"/>
                <a:cs typeface="Arial" charset="0"/>
              </a:rPr>
              <a:t>OBRIGATÓRIO</a:t>
            </a:r>
          </a:p>
        </p:txBody>
      </p:sp>
      <p:sp>
        <p:nvSpPr>
          <p:cNvPr id="12" name="CaixaDeTexto 7">
            <a:extLst>
              <a:ext uri="{FF2B5EF4-FFF2-40B4-BE49-F238E27FC236}">
                <a16:creationId xmlns:a16="http://schemas.microsoft.com/office/drawing/2014/main" id="{8E03DAD6-E194-4AC8-A245-C00D0A266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3" y="4581526"/>
            <a:ext cx="392112" cy="231775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900" b="1" dirty="0">
                <a:latin typeface="Arial" charset="0"/>
                <a:cs typeface="Arial" charset="0"/>
              </a:rPr>
              <a:t>24h</a:t>
            </a:r>
            <a:endParaRPr lang="pt-BR" altLang="pt-BR" sz="900" dirty="0">
              <a:latin typeface="Arial" charset="0"/>
              <a:cs typeface="Arial" charset="0"/>
            </a:endParaRPr>
          </a:p>
        </p:txBody>
      </p:sp>
      <p:sp>
        <p:nvSpPr>
          <p:cNvPr id="13" name="CaixaDeTexto 9">
            <a:extLst>
              <a:ext uri="{FF2B5EF4-FFF2-40B4-BE49-F238E27FC236}">
                <a16:creationId xmlns:a16="http://schemas.microsoft.com/office/drawing/2014/main" id="{5156F7D8-1474-4C41-A4D0-2147A0233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4" y="4926014"/>
            <a:ext cx="820737" cy="231775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altLang="pt-BR" sz="900" b="1" dirty="0">
                <a:latin typeface="Arial" charset="0"/>
                <a:cs typeface="Arial" charset="0"/>
              </a:rPr>
              <a:t>0,00</a:t>
            </a:r>
          </a:p>
        </p:txBody>
      </p:sp>
      <p:sp>
        <p:nvSpPr>
          <p:cNvPr id="14" name="CaixaDeTexto 10">
            <a:extLst>
              <a:ext uri="{FF2B5EF4-FFF2-40B4-BE49-F238E27FC236}">
                <a16:creationId xmlns:a16="http://schemas.microsoft.com/office/drawing/2014/main" id="{8FC7036C-ED07-4D5A-9768-AD76D1A03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4" y="5157788"/>
            <a:ext cx="1603375" cy="21590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800" b="1">
                <a:latin typeface="Arial" charset="0"/>
                <a:cs typeface="Arial" charset="0"/>
              </a:rPr>
              <a:t>VER ABAIXO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72B2C5D-5981-4F06-92E1-02B1B9AB7E01}"/>
              </a:ext>
            </a:extLst>
          </p:cNvPr>
          <p:cNvSpPr/>
          <p:nvPr/>
        </p:nvSpPr>
        <p:spPr>
          <a:xfrm>
            <a:off x="7680326" y="4652963"/>
            <a:ext cx="142875" cy="169862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" name="CaixaDeTexto 9">
            <a:extLst>
              <a:ext uri="{FF2B5EF4-FFF2-40B4-BE49-F238E27FC236}">
                <a16:creationId xmlns:a16="http://schemas.microsoft.com/office/drawing/2014/main" id="{D49A2C9C-19F6-42F5-9B56-9F45E143C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4941889"/>
            <a:ext cx="517525" cy="230187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altLang="pt-BR" sz="900" b="1" dirty="0">
                <a:latin typeface="Arial" charset="0"/>
                <a:cs typeface="Arial" charset="0"/>
              </a:rPr>
              <a:t>0,00</a:t>
            </a:r>
          </a:p>
        </p:txBody>
      </p:sp>
      <p:graphicFrame>
        <p:nvGraphicFramePr>
          <p:cNvPr id="17" name="Espaço Reservado para Conteúdo 3">
            <a:extLst>
              <a:ext uri="{FF2B5EF4-FFF2-40B4-BE49-F238E27FC236}">
                <a16:creationId xmlns:a16="http://schemas.microsoft.com/office/drawing/2014/main" id="{A43FE7AD-B473-4B77-B9AE-65310EF6AA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806562"/>
              </p:ext>
            </p:extLst>
          </p:nvPr>
        </p:nvGraphicFramePr>
        <p:xfrm>
          <a:off x="1113667" y="5548314"/>
          <a:ext cx="9713843" cy="113664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97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tx2"/>
                          </a:solidFill>
                        </a:rPr>
                        <a:t>PROFESSORA ORIENTADORA DO ESTÁGIO P7</a:t>
                      </a:r>
                      <a:r>
                        <a:rPr lang="pt-BR" sz="1200" b="1" baseline="0" dirty="0">
                          <a:solidFill>
                            <a:schemeClr val="tx2"/>
                          </a:solidFill>
                        </a:rPr>
                        <a:t> – ESTÁGIO 1</a:t>
                      </a:r>
                      <a:endParaRPr lang="pt-BR" sz="12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835" marB="4583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Profa.</a:t>
                      </a:r>
                      <a:r>
                        <a:rPr lang="pt-BR" sz="1800" b="0" baseline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Marília Meyer </a:t>
                      </a:r>
                      <a:r>
                        <a:rPr lang="pt-BR" sz="1800" b="0" baseline="0" dirty="0" err="1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Bregalda</a:t>
                      </a:r>
                      <a:endParaRPr lang="pt-BR" sz="1800" b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835" marB="4583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tx2"/>
                          </a:solidFill>
                        </a:rPr>
                        <a:t>PROFESSORA ORIENTADORA DO ESTÁGIO P8</a:t>
                      </a:r>
                      <a:r>
                        <a:rPr lang="pt-BR" sz="1200" b="1" baseline="0" dirty="0">
                          <a:solidFill>
                            <a:schemeClr val="tx2"/>
                          </a:solidFill>
                        </a:rPr>
                        <a:t> – ESTÁGIO 2</a:t>
                      </a:r>
                      <a:endParaRPr lang="pt-BR" sz="12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pt-BR" sz="12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835" marB="4583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Profa. Amanda Maria Pereira</a:t>
                      </a:r>
                      <a:endParaRPr lang="pt-BR" sz="18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6" marR="91456" marT="45835" marB="4583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tângulo 17">
            <a:extLst>
              <a:ext uri="{FF2B5EF4-FFF2-40B4-BE49-F238E27FC236}">
                <a16:creationId xmlns:a16="http://schemas.microsoft.com/office/drawing/2014/main" id="{DF11547D-B472-423E-82BE-9C2ABEA7566A}"/>
              </a:ext>
            </a:extLst>
          </p:cNvPr>
          <p:cNvSpPr/>
          <p:nvPr/>
        </p:nvSpPr>
        <p:spPr>
          <a:xfrm>
            <a:off x="4584701" y="2852739"/>
            <a:ext cx="2447925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/>
              <a:t>vvvv</a:t>
            </a:r>
            <a:endParaRPr lang="pt-BR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8F40B7C7-A647-4B52-8DE0-8217269742D7}"/>
              </a:ext>
            </a:extLst>
          </p:cNvPr>
          <p:cNvSpPr/>
          <p:nvPr/>
        </p:nvSpPr>
        <p:spPr>
          <a:xfrm>
            <a:off x="4583114" y="3716339"/>
            <a:ext cx="2447925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/>
              <a:t>vvvv</a:t>
            </a:r>
            <a:endParaRPr lang="pt-BR" dirty="0"/>
          </a:p>
        </p:txBody>
      </p:sp>
      <p:sp>
        <p:nvSpPr>
          <p:cNvPr id="10" name="CaixaDeTexto 3">
            <a:extLst>
              <a:ext uri="{FF2B5EF4-FFF2-40B4-BE49-F238E27FC236}">
                <a16:creationId xmlns:a16="http://schemas.microsoft.com/office/drawing/2014/main" id="{E3564576-DD01-42F2-B3DE-27036EFCE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3716339"/>
            <a:ext cx="1627187" cy="231775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pt-BR" altLang="pt-BR" sz="900" b="1" dirty="0">
                <a:latin typeface="Arial" charset="0"/>
                <a:cs typeface="Arial" charset="0"/>
              </a:rPr>
              <a:t>TERAPIA OCUPACIONAL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AB03F86-D565-4365-9FC0-365EAC409D31}"/>
              </a:ext>
            </a:extLst>
          </p:cNvPr>
          <p:cNvSpPr txBox="1"/>
          <p:nvPr/>
        </p:nvSpPr>
        <p:spPr>
          <a:xfrm>
            <a:off x="8136734" y="2470786"/>
            <a:ext cx="3503610" cy="14773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dirty="0"/>
              <a:t>COMPONENTE CURRICULAR DE ESTÁGIO: </a:t>
            </a:r>
          </a:p>
          <a:p>
            <a:pPr algn="ctr"/>
            <a:r>
              <a:rPr lang="pt-BR" dirty="0"/>
              <a:t>ESTAGIO SUPERVISIONADO I</a:t>
            </a:r>
          </a:p>
          <a:p>
            <a:pPr algn="ctr"/>
            <a:r>
              <a:rPr lang="pt-BR" dirty="0"/>
              <a:t>Ou </a:t>
            </a:r>
          </a:p>
          <a:p>
            <a:pPr algn="ctr"/>
            <a:r>
              <a:rPr lang="pt-BR" dirty="0"/>
              <a:t>ESTAGIO SUPERVISIONADO II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1255</Words>
  <Application>Microsoft Office PowerPoint</Application>
  <PresentationFormat>Widescreen</PresentationFormat>
  <Paragraphs>160</Paragraphs>
  <Slides>18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Arial Rounded MT Bold</vt:lpstr>
      <vt:lpstr>Calibri</vt:lpstr>
      <vt:lpstr>Calibri Light</vt:lpstr>
      <vt:lpstr>Wingdings 2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Clarice Ribeiro</dc:creator>
  <cp:lastModifiedBy>Natalia Santos</cp:lastModifiedBy>
  <cp:revision>9</cp:revision>
  <dcterms:created xsi:type="dcterms:W3CDTF">2022-02-01T18:48:04Z</dcterms:created>
  <dcterms:modified xsi:type="dcterms:W3CDTF">2023-02-27T15:21:53Z</dcterms:modified>
</cp:coreProperties>
</file>