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73" r:id="rId4"/>
    <p:sldId id="259" r:id="rId5"/>
    <p:sldId id="261" r:id="rId6"/>
    <p:sldId id="262" r:id="rId7"/>
    <p:sldId id="260" r:id="rId8"/>
    <p:sldId id="263" r:id="rId9"/>
    <p:sldId id="264" r:id="rId10"/>
    <p:sldId id="271" r:id="rId11"/>
    <p:sldId id="265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>
      <p:cViewPr varScale="1">
        <p:scale>
          <a:sx n="84" d="100"/>
          <a:sy n="84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0B044-5036-49DD-B759-CA740AD1BE1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F0AF4D-5B82-4129-A938-704BA26052F7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tx1"/>
              </a:solidFill>
            </a:rPr>
            <a:t>Comunicar à Coordenação o tema escolhido e o nome de seu professor orientador</a:t>
          </a:r>
          <a:endParaRPr lang="pt-BR" dirty="0">
            <a:solidFill>
              <a:schemeClr val="tx1"/>
            </a:solidFill>
          </a:endParaRPr>
        </a:p>
      </dgm:t>
    </dgm:pt>
    <dgm:pt modelId="{73C04DE0-D8D4-41E8-A179-20594A4240B5}" type="parTrans" cxnId="{FE57411C-9EE7-4127-83FD-A0A061B9BCA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98570DB-6B69-42ED-9A47-D0A5E07FF916}" type="sibTrans" cxnId="{FE57411C-9EE7-4127-83FD-A0A061B9BCA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34A1DFD-46BA-45F4-B8B2-D2AB36EA7AED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Conhecer a Portaria CCGEC n. 03/2011 e suas alterações</a:t>
          </a:r>
          <a:endParaRPr lang="pt-BR" dirty="0">
            <a:solidFill>
              <a:schemeClr val="tx1"/>
            </a:solidFill>
          </a:endParaRPr>
        </a:p>
      </dgm:t>
    </dgm:pt>
    <dgm:pt modelId="{4A7245E0-E87F-4B03-ACB1-F45417DC9FC8}" type="parTrans" cxnId="{2703B1B3-CDB8-4797-855F-8BAC6417A39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D1E10ED-DB7E-4BD0-A165-083DA5DD9C29}" type="sibTrans" cxnId="{2703B1B3-CDB8-4797-855F-8BAC6417A39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4D70B4A-2632-4DAA-9428-758E25E37EA5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Manter o orientador informado sobre o andamento de suas atividades</a:t>
          </a:r>
          <a:endParaRPr lang="pt-BR" dirty="0">
            <a:solidFill>
              <a:schemeClr val="tx1"/>
            </a:solidFill>
          </a:endParaRPr>
        </a:p>
      </dgm:t>
    </dgm:pt>
    <dgm:pt modelId="{3EDFC492-FBF1-45C6-A2BE-8D4709F548C1}" type="parTrans" cxnId="{A7503809-1E56-449B-9531-B9D1DE811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C06BCB0-2719-44C4-AA4B-5B35989F45DA}" type="sibTrans" cxnId="{A7503809-1E56-449B-9531-B9D1DE811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6886655-E656-4AB1-BD11-EE5927932713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Apresentar monografia </a:t>
          </a:r>
          <a:r>
            <a:rPr lang="pt-BR" dirty="0" smtClean="0">
              <a:solidFill>
                <a:schemeClr val="tx1"/>
              </a:solidFill>
            </a:rPr>
            <a:t>de Trabalho de Conclusão de Curso, conforme as normas e as </a:t>
          </a:r>
          <a:r>
            <a:rPr lang="pt-BR" b="1" dirty="0" smtClean="0">
              <a:solidFill>
                <a:schemeClr val="tx1"/>
              </a:solidFill>
            </a:rPr>
            <a:t>datas limites</a:t>
          </a:r>
          <a:endParaRPr lang="pt-BR" dirty="0">
            <a:solidFill>
              <a:schemeClr val="tx1"/>
            </a:solidFill>
          </a:endParaRPr>
        </a:p>
      </dgm:t>
    </dgm:pt>
    <dgm:pt modelId="{48678059-5F18-44DD-826A-843ED371B856}" type="parTrans" cxnId="{02AD7FE0-9CF5-4FB2-BBAF-47E747C3CD4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EC98244-3783-4950-BB62-E76D7037B0D5}" type="sibTrans" cxnId="{02AD7FE0-9CF5-4FB2-BBAF-47E747C3CD4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579A3CA-7565-46C1-A151-9A08969FD345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Informar a Coordenação o nome da banca examinadora para emissão da portaria</a:t>
          </a:r>
          <a:endParaRPr lang="pt-BR" dirty="0">
            <a:solidFill>
              <a:schemeClr val="tx1"/>
            </a:solidFill>
          </a:endParaRPr>
        </a:p>
      </dgm:t>
    </dgm:pt>
    <dgm:pt modelId="{50BAA7A9-519E-4E92-9C50-637E5D8ACEBC}" type="parTrans" cxnId="{3ED830AD-7B5D-419B-90B5-EECA1B4397E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B9C4E61-6C2A-4220-8E49-09C4A4D156A6}" type="sibTrans" cxnId="{3ED830AD-7B5D-419B-90B5-EECA1B4397E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D346194-6EEE-4619-BE4C-28F9FBC49ECE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Apresentar-se para a defesa do Trabalho de Conclusão de Curso perante banca examinadora</a:t>
          </a:r>
          <a:endParaRPr lang="pt-BR" dirty="0">
            <a:solidFill>
              <a:schemeClr val="tx1"/>
            </a:solidFill>
          </a:endParaRPr>
        </a:p>
      </dgm:t>
    </dgm:pt>
    <dgm:pt modelId="{12F24052-AE8F-481B-9B8C-A342783B58C5}" type="parTrans" cxnId="{0B8A7760-52D9-44D5-8379-0756805EB74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BEBC957-3B37-42A6-841C-630BA10F20CA}" type="sibTrans" cxnId="{0B8A7760-52D9-44D5-8379-0756805EB74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F21E86A-A833-4CB0-8627-102746373DF1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Fazer as correções previstas</a:t>
          </a:r>
          <a:r>
            <a:rPr lang="pt-BR" dirty="0" smtClean="0">
              <a:solidFill>
                <a:schemeClr val="tx1"/>
              </a:solidFill>
            </a:rPr>
            <a:t> na ata de defesa e </a:t>
          </a:r>
          <a:r>
            <a:rPr lang="pt-BR" b="1" dirty="0" smtClean="0">
              <a:solidFill>
                <a:schemeClr val="tx1"/>
              </a:solidFill>
            </a:rPr>
            <a:t>entregar a versão final da monografia no prazo determinado</a:t>
          </a:r>
          <a:endParaRPr lang="pt-BR" dirty="0">
            <a:solidFill>
              <a:schemeClr val="tx1"/>
            </a:solidFill>
          </a:endParaRPr>
        </a:p>
      </dgm:t>
    </dgm:pt>
    <dgm:pt modelId="{4D7AAD28-ABC4-46C6-BA66-AC8BA20E6741}" type="parTrans" cxnId="{CA368D9C-AFC8-4CF2-A6BE-1FA57DFB957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AE02D9F-8D92-4285-9D6E-D0D765599A25}" type="sibTrans" cxnId="{CA368D9C-AFC8-4CF2-A6BE-1FA57DFB957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4C575D8-343C-4620-9491-3EA629E797BE}" type="pres">
      <dgm:prSet presAssocID="{1370B044-5036-49DD-B759-CA740AD1BE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C3C7D48-885C-4471-A03E-90A49B54877C}" type="pres">
      <dgm:prSet presAssocID="{EBF0AF4D-5B82-4129-A938-704BA26052F7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BF116E-A7F3-44F8-82B5-7EA1CE03AED5}" type="pres">
      <dgm:prSet presAssocID="{598570DB-6B69-42ED-9A47-D0A5E07FF916}" presName="sibTrans" presStyleCnt="0"/>
      <dgm:spPr/>
    </dgm:pt>
    <dgm:pt modelId="{F59275AF-7B67-405B-B802-F93AD4BD7535}" type="pres">
      <dgm:prSet presAssocID="{434A1DFD-46BA-45F4-B8B2-D2AB36EA7AE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A95BBA-33C1-4A31-9232-1F557071308F}" type="pres">
      <dgm:prSet presAssocID="{9D1E10ED-DB7E-4BD0-A165-083DA5DD9C29}" presName="sibTrans" presStyleCnt="0"/>
      <dgm:spPr/>
    </dgm:pt>
    <dgm:pt modelId="{8D63F1AD-1D20-463C-84B2-B41DFF0F0DAD}" type="pres">
      <dgm:prSet presAssocID="{94D70B4A-2632-4DAA-9428-758E25E37EA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F34D5D-664B-4452-A8E2-9B6E2C0B97EB}" type="pres">
      <dgm:prSet presAssocID="{8C06BCB0-2719-44C4-AA4B-5B35989F45DA}" presName="sibTrans" presStyleCnt="0"/>
      <dgm:spPr/>
    </dgm:pt>
    <dgm:pt modelId="{7F131015-32F9-41F2-AC7D-AD6B730743DA}" type="pres">
      <dgm:prSet presAssocID="{D6886655-E656-4AB1-BD11-EE592793271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EB4C1C-977C-451D-B889-4266D14564EF}" type="pres">
      <dgm:prSet presAssocID="{6EC98244-3783-4950-BB62-E76D7037B0D5}" presName="sibTrans" presStyleCnt="0"/>
      <dgm:spPr/>
    </dgm:pt>
    <dgm:pt modelId="{AF198675-23D3-4D19-8CEA-65B6503D922B}" type="pres">
      <dgm:prSet presAssocID="{0579A3CA-7565-46C1-A151-9A08969FD34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BBF00B2-6716-4176-AF76-2FA132CF0A9C}" type="pres">
      <dgm:prSet presAssocID="{5B9C4E61-6C2A-4220-8E49-09C4A4D156A6}" presName="sibTrans" presStyleCnt="0"/>
      <dgm:spPr/>
    </dgm:pt>
    <dgm:pt modelId="{A28559E9-F734-4190-BCBD-AD05E40E47AE}" type="pres">
      <dgm:prSet presAssocID="{8D346194-6EEE-4619-BE4C-28F9FBC49EC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A748F4A-ECE5-4A7E-B70D-73312B24AEE7}" type="pres">
      <dgm:prSet presAssocID="{0BEBC957-3B37-42A6-841C-630BA10F20CA}" presName="sibTrans" presStyleCnt="0"/>
      <dgm:spPr/>
    </dgm:pt>
    <dgm:pt modelId="{CACF695B-7F4D-4CB2-ACAF-C4B8E862691D}" type="pres">
      <dgm:prSet presAssocID="{2F21E86A-A833-4CB0-8627-102746373DF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DB1C723-12C7-43F7-B155-DB23FAFB93F8}" type="presOf" srcId="{D6886655-E656-4AB1-BD11-EE5927932713}" destId="{7F131015-32F9-41F2-AC7D-AD6B730743DA}" srcOrd="0" destOrd="0" presId="urn:microsoft.com/office/officeart/2005/8/layout/default"/>
    <dgm:cxn modelId="{CA368D9C-AFC8-4CF2-A6BE-1FA57DFB957A}" srcId="{1370B044-5036-49DD-B759-CA740AD1BE1C}" destId="{2F21E86A-A833-4CB0-8627-102746373DF1}" srcOrd="6" destOrd="0" parTransId="{4D7AAD28-ABC4-46C6-BA66-AC8BA20E6741}" sibTransId="{EAE02D9F-8D92-4285-9D6E-D0D765599A25}"/>
    <dgm:cxn modelId="{0B8A7760-52D9-44D5-8379-0756805EB747}" srcId="{1370B044-5036-49DD-B759-CA740AD1BE1C}" destId="{8D346194-6EEE-4619-BE4C-28F9FBC49ECE}" srcOrd="5" destOrd="0" parTransId="{12F24052-AE8F-481B-9B8C-A342783B58C5}" sibTransId="{0BEBC957-3B37-42A6-841C-630BA10F20CA}"/>
    <dgm:cxn modelId="{DB2EBCB0-4626-4870-9CDE-214A271D0047}" type="presOf" srcId="{8D346194-6EEE-4619-BE4C-28F9FBC49ECE}" destId="{A28559E9-F734-4190-BCBD-AD05E40E47AE}" srcOrd="0" destOrd="0" presId="urn:microsoft.com/office/officeart/2005/8/layout/default"/>
    <dgm:cxn modelId="{ACD763B8-6D35-43EB-B335-355694824989}" type="presOf" srcId="{0579A3CA-7565-46C1-A151-9A08969FD345}" destId="{AF198675-23D3-4D19-8CEA-65B6503D922B}" srcOrd="0" destOrd="0" presId="urn:microsoft.com/office/officeart/2005/8/layout/default"/>
    <dgm:cxn modelId="{3ED830AD-7B5D-419B-90B5-EECA1B4397E3}" srcId="{1370B044-5036-49DD-B759-CA740AD1BE1C}" destId="{0579A3CA-7565-46C1-A151-9A08969FD345}" srcOrd="4" destOrd="0" parTransId="{50BAA7A9-519E-4E92-9C50-637E5D8ACEBC}" sibTransId="{5B9C4E61-6C2A-4220-8E49-09C4A4D156A6}"/>
    <dgm:cxn modelId="{ED823808-BEBC-4DEB-AA32-BC7F078E4F16}" type="presOf" srcId="{1370B044-5036-49DD-B759-CA740AD1BE1C}" destId="{D4C575D8-343C-4620-9491-3EA629E797BE}" srcOrd="0" destOrd="0" presId="urn:microsoft.com/office/officeart/2005/8/layout/default"/>
    <dgm:cxn modelId="{2703B1B3-CDB8-4797-855F-8BAC6417A398}" srcId="{1370B044-5036-49DD-B759-CA740AD1BE1C}" destId="{434A1DFD-46BA-45F4-B8B2-D2AB36EA7AED}" srcOrd="1" destOrd="0" parTransId="{4A7245E0-E87F-4B03-ACB1-F45417DC9FC8}" sibTransId="{9D1E10ED-DB7E-4BD0-A165-083DA5DD9C29}"/>
    <dgm:cxn modelId="{02AD7FE0-9CF5-4FB2-BBAF-47E747C3CD42}" srcId="{1370B044-5036-49DD-B759-CA740AD1BE1C}" destId="{D6886655-E656-4AB1-BD11-EE5927932713}" srcOrd="3" destOrd="0" parTransId="{48678059-5F18-44DD-826A-843ED371B856}" sibTransId="{6EC98244-3783-4950-BB62-E76D7037B0D5}"/>
    <dgm:cxn modelId="{B7BD8628-7B81-421C-A1AB-19093D26B2CF}" type="presOf" srcId="{2F21E86A-A833-4CB0-8627-102746373DF1}" destId="{CACF695B-7F4D-4CB2-ACAF-C4B8E862691D}" srcOrd="0" destOrd="0" presId="urn:microsoft.com/office/officeart/2005/8/layout/default"/>
    <dgm:cxn modelId="{FE57411C-9EE7-4127-83FD-A0A061B9BCAF}" srcId="{1370B044-5036-49DD-B759-CA740AD1BE1C}" destId="{EBF0AF4D-5B82-4129-A938-704BA26052F7}" srcOrd="0" destOrd="0" parTransId="{73C04DE0-D8D4-41E8-A179-20594A4240B5}" sibTransId="{598570DB-6B69-42ED-9A47-D0A5E07FF916}"/>
    <dgm:cxn modelId="{0988178D-BB9F-4DE2-9A60-35575BDEDFD3}" type="presOf" srcId="{434A1DFD-46BA-45F4-B8B2-D2AB36EA7AED}" destId="{F59275AF-7B67-405B-B802-F93AD4BD7535}" srcOrd="0" destOrd="0" presId="urn:microsoft.com/office/officeart/2005/8/layout/default"/>
    <dgm:cxn modelId="{CABDAAE4-D9C1-45A9-8EB5-CC8836E1E37D}" type="presOf" srcId="{94D70B4A-2632-4DAA-9428-758E25E37EA5}" destId="{8D63F1AD-1D20-463C-84B2-B41DFF0F0DAD}" srcOrd="0" destOrd="0" presId="urn:microsoft.com/office/officeart/2005/8/layout/default"/>
    <dgm:cxn modelId="{0B1F63BF-935E-4409-847D-B765FEBCCFB5}" type="presOf" srcId="{EBF0AF4D-5B82-4129-A938-704BA26052F7}" destId="{3C3C7D48-885C-4471-A03E-90A49B54877C}" srcOrd="0" destOrd="0" presId="urn:microsoft.com/office/officeart/2005/8/layout/default"/>
    <dgm:cxn modelId="{A7503809-1E56-449B-9531-B9D1DE811C6F}" srcId="{1370B044-5036-49DD-B759-CA740AD1BE1C}" destId="{94D70B4A-2632-4DAA-9428-758E25E37EA5}" srcOrd="2" destOrd="0" parTransId="{3EDFC492-FBF1-45C6-A2BE-8D4709F548C1}" sibTransId="{8C06BCB0-2719-44C4-AA4B-5B35989F45DA}"/>
    <dgm:cxn modelId="{696ECA7C-7509-4B2F-9849-4E445FB1174E}" type="presParOf" srcId="{D4C575D8-343C-4620-9491-3EA629E797BE}" destId="{3C3C7D48-885C-4471-A03E-90A49B54877C}" srcOrd="0" destOrd="0" presId="urn:microsoft.com/office/officeart/2005/8/layout/default"/>
    <dgm:cxn modelId="{D6A45D8E-E535-4930-8867-1D12D889721C}" type="presParOf" srcId="{D4C575D8-343C-4620-9491-3EA629E797BE}" destId="{3FBF116E-A7F3-44F8-82B5-7EA1CE03AED5}" srcOrd="1" destOrd="0" presId="urn:microsoft.com/office/officeart/2005/8/layout/default"/>
    <dgm:cxn modelId="{F06915B5-FDAC-40C2-A1DD-1580B62566FC}" type="presParOf" srcId="{D4C575D8-343C-4620-9491-3EA629E797BE}" destId="{F59275AF-7B67-405B-B802-F93AD4BD7535}" srcOrd="2" destOrd="0" presId="urn:microsoft.com/office/officeart/2005/8/layout/default"/>
    <dgm:cxn modelId="{373A847D-C42E-40A9-A176-6866CFBB8788}" type="presParOf" srcId="{D4C575D8-343C-4620-9491-3EA629E797BE}" destId="{FDA95BBA-33C1-4A31-9232-1F557071308F}" srcOrd="3" destOrd="0" presId="urn:microsoft.com/office/officeart/2005/8/layout/default"/>
    <dgm:cxn modelId="{7B427231-4F7F-4456-B962-E7F34564BA55}" type="presParOf" srcId="{D4C575D8-343C-4620-9491-3EA629E797BE}" destId="{8D63F1AD-1D20-463C-84B2-B41DFF0F0DAD}" srcOrd="4" destOrd="0" presId="urn:microsoft.com/office/officeart/2005/8/layout/default"/>
    <dgm:cxn modelId="{08F327AD-980C-4A50-8BC8-17DFD0E04B9F}" type="presParOf" srcId="{D4C575D8-343C-4620-9491-3EA629E797BE}" destId="{86F34D5D-664B-4452-A8E2-9B6E2C0B97EB}" srcOrd="5" destOrd="0" presId="urn:microsoft.com/office/officeart/2005/8/layout/default"/>
    <dgm:cxn modelId="{40502947-3417-4B9A-9E67-7BC66DAF7260}" type="presParOf" srcId="{D4C575D8-343C-4620-9491-3EA629E797BE}" destId="{7F131015-32F9-41F2-AC7D-AD6B730743DA}" srcOrd="6" destOrd="0" presId="urn:microsoft.com/office/officeart/2005/8/layout/default"/>
    <dgm:cxn modelId="{D1AD6107-1361-4E61-8DB2-D2305BE6D3E5}" type="presParOf" srcId="{D4C575D8-343C-4620-9491-3EA629E797BE}" destId="{C9EB4C1C-977C-451D-B889-4266D14564EF}" srcOrd="7" destOrd="0" presId="urn:microsoft.com/office/officeart/2005/8/layout/default"/>
    <dgm:cxn modelId="{AF1A71BC-ACF1-4784-BEED-E9912ED3A1EB}" type="presParOf" srcId="{D4C575D8-343C-4620-9491-3EA629E797BE}" destId="{AF198675-23D3-4D19-8CEA-65B6503D922B}" srcOrd="8" destOrd="0" presId="urn:microsoft.com/office/officeart/2005/8/layout/default"/>
    <dgm:cxn modelId="{AEB993D9-467F-444A-A47D-327EE98CC501}" type="presParOf" srcId="{D4C575D8-343C-4620-9491-3EA629E797BE}" destId="{EBBF00B2-6716-4176-AF76-2FA132CF0A9C}" srcOrd="9" destOrd="0" presId="urn:microsoft.com/office/officeart/2005/8/layout/default"/>
    <dgm:cxn modelId="{D5EFED1B-4F3C-489D-A8F5-6CE54A05603B}" type="presParOf" srcId="{D4C575D8-343C-4620-9491-3EA629E797BE}" destId="{A28559E9-F734-4190-BCBD-AD05E40E47AE}" srcOrd="10" destOrd="0" presId="urn:microsoft.com/office/officeart/2005/8/layout/default"/>
    <dgm:cxn modelId="{73097B15-1A0D-4BBF-81D1-FBB8D636CF8C}" type="presParOf" srcId="{D4C575D8-343C-4620-9491-3EA629E797BE}" destId="{BA748F4A-ECE5-4A7E-B70D-73312B24AEE7}" srcOrd="11" destOrd="0" presId="urn:microsoft.com/office/officeart/2005/8/layout/default"/>
    <dgm:cxn modelId="{E63A260E-CEA9-47A1-A9FF-11922A679A92}" type="presParOf" srcId="{D4C575D8-343C-4620-9491-3EA629E797BE}" destId="{CACF695B-7F4D-4CB2-ACAF-C4B8E862691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C7D48-885C-4471-A03E-90A49B54877C}">
      <dsp:nvSpPr>
        <dsp:cNvPr id="0" name=""/>
        <dsp:cNvSpPr/>
      </dsp:nvSpPr>
      <dsp:spPr>
        <a:xfrm>
          <a:off x="127195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Comunicar à Coordenação o tema escolhido e o nome de seu professor orientador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127195" y="1875"/>
        <a:ext cx="2598300" cy="1558980"/>
      </dsp:txXfrm>
    </dsp:sp>
    <dsp:sp modelId="{F59275AF-7B67-405B-B802-F93AD4BD7535}">
      <dsp:nvSpPr>
        <dsp:cNvPr id="0" name=""/>
        <dsp:cNvSpPr/>
      </dsp:nvSpPr>
      <dsp:spPr>
        <a:xfrm>
          <a:off x="2985325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Conhecer a Portaria CCGEC n. 03/2011 e suas alterações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1875"/>
        <a:ext cx="2598300" cy="1558980"/>
      </dsp:txXfrm>
    </dsp:sp>
    <dsp:sp modelId="{8D63F1AD-1D20-463C-84B2-B41DFF0F0DAD}">
      <dsp:nvSpPr>
        <dsp:cNvPr id="0" name=""/>
        <dsp:cNvSpPr/>
      </dsp:nvSpPr>
      <dsp:spPr>
        <a:xfrm>
          <a:off x="5843456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Manter o orientador informado sobre o andamento de suas atividades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843456" y="1875"/>
        <a:ext cx="2598300" cy="1558980"/>
      </dsp:txXfrm>
    </dsp:sp>
    <dsp:sp modelId="{7F131015-32F9-41F2-AC7D-AD6B730743DA}">
      <dsp:nvSpPr>
        <dsp:cNvPr id="0" name=""/>
        <dsp:cNvSpPr/>
      </dsp:nvSpPr>
      <dsp:spPr>
        <a:xfrm>
          <a:off x="127195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Apresentar monografia </a:t>
          </a:r>
          <a:r>
            <a:rPr lang="pt-BR" sz="1800" kern="1200" dirty="0" smtClean="0">
              <a:solidFill>
                <a:schemeClr val="tx1"/>
              </a:solidFill>
            </a:rPr>
            <a:t>de Trabalho de Conclusão de Curso, conforme as normas e as </a:t>
          </a:r>
          <a:r>
            <a:rPr lang="pt-BR" sz="1800" b="1" kern="1200" dirty="0" smtClean="0">
              <a:solidFill>
                <a:schemeClr val="tx1"/>
              </a:solidFill>
            </a:rPr>
            <a:t>datas limites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127195" y="1820685"/>
        <a:ext cx="2598300" cy="1558980"/>
      </dsp:txXfrm>
    </dsp:sp>
    <dsp:sp modelId="{AF198675-23D3-4D19-8CEA-65B6503D922B}">
      <dsp:nvSpPr>
        <dsp:cNvPr id="0" name=""/>
        <dsp:cNvSpPr/>
      </dsp:nvSpPr>
      <dsp:spPr>
        <a:xfrm>
          <a:off x="2985325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Informar a Coordenação o nome da banca examinadora para emissão da portaria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1820685"/>
        <a:ext cx="2598300" cy="1558980"/>
      </dsp:txXfrm>
    </dsp:sp>
    <dsp:sp modelId="{A28559E9-F734-4190-BCBD-AD05E40E47AE}">
      <dsp:nvSpPr>
        <dsp:cNvPr id="0" name=""/>
        <dsp:cNvSpPr/>
      </dsp:nvSpPr>
      <dsp:spPr>
        <a:xfrm>
          <a:off x="5843456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>
              <a:solidFill>
                <a:schemeClr val="tx1"/>
              </a:solidFill>
            </a:rPr>
            <a:t>Apresentar-se para a defesa do Trabalho de Conclusão de Curso perante banca examinadora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843456" y="1820685"/>
        <a:ext cx="2598300" cy="1558980"/>
      </dsp:txXfrm>
    </dsp:sp>
    <dsp:sp modelId="{CACF695B-7F4D-4CB2-ACAF-C4B8E862691D}">
      <dsp:nvSpPr>
        <dsp:cNvPr id="0" name=""/>
        <dsp:cNvSpPr/>
      </dsp:nvSpPr>
      <dsp:spPr>
        <a:xfrm>
          <a:off x="2985325" y="3639496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Fazer as correções previstas</a:t>
          </a:r>
          <a:r>
            <a:rPr lang="pt-BR" sz="1800" kern="1200" dirty="0" smtClean="0">
              <a:solidFill>
                <a:schemeClr val="tx1"/>
              </a:solidFill>
            </a:rPr>
            <a:t> na ata de defesa e </a:t>
          </a:r>
          <a:r>
            <a:rPr lang="pt-BR" sz="1800" b="1" kern="1200" dirty="0" smtClean="0">
              <a:solidFill>
                <a:schemeClr val="tx1"/>
              </a:solidFill>
            </a:rPr>
            <a:t>entregar a versão final da monografia no prazo determinado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3639496"/>
        <a:ext cx="2598300" cy="15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18F1B05-7F05-4F6C-A69F-267234A44D0C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s://atendimento.ct.ufpb.br/index.php?category=22&amp;a=ad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dirty="0" smtClean="0"/>
              <a:t>Trabalho de </a:t>
            </a:r>
            <a:br>
              <a:rPr lang="pt-BR" sz="4400" dirty="0" smtClean="0"/>
            </a:br>
            <a:r>
              <a:rPr lang="pt-BR" sz="4400" dirty="0" smtClean="0"/>
              <a:t>Conclusão de Curso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588096"/>
          </a:xfrm>
        </p:spPr>
        <p:txBody>
          <a:bodyPr>
            <a:noAutofit/>
          </a:bodyPr>
          <a:lstStyle/>
          <a:p>
            <a:r>
              <a:rPr lang="pt-BR" sz="2000" dirty="0" smtClean="0"/>
              <a:t>Período 2022.1</a:t>
            </a:r>
          </a:p>
          <a:p>
            <a:endParaRPr lang="pt-BR" sz="2000" dirty="0"/>
          </a:p>
          <a:p>
            <a:r>
              <a:rPr lang="pt-BR" sz="2000" dirty="0" smtClean="0"/>
              <a:t>UFPB/CT/DECA</a:t>
            </a:r>
          </a:p>
          <a:p>
            <a:r>
              <a:rPr lang="pt-BR" sz="2000" dirty="0" smtClean="0"/>
              <a:t>Curso de Graduação em Engenharia Civil</a:t>
            </a:r>
          </a:p>
          <a:p>
            <a:endParaRPr lang="pt-BR" sz="2000" dirty="0"/>
          </a:p>
          <a:p>
            <a:r>
              <a:rPr lang="pt-BR" sz="2000" dirty="0" smtClean="0"/>
              <a:t>Profs. Andrea Brasiliano Silva</a:t>
            </a:r>
          </a:p>
          <a:p>
            <a:pPr indent="712788"/>
            <a:r>
              <a:rPr lang="pt-BR" sz="2000" dirty="0" smtClean="0"/>
              <a:t>Pablo Brilhante de Sousa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109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6484" y="1556792"/>
            <a:ext cx="6307764" cy="4876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2000" dirty="0"/>
              <a:t>A banca examinadora, designada por </a:t>
            </a:r>
            <a:r>
              <a:rPr lang="pt-BR" sz="2000" dirty="0" smtClean="0"/>
              <a:t>Portaria</a:t>
            </a:r>
            <a:r>
              <a:rPr lang="pt-BR" sz="2000" dirty="0"/>
              <a:t>, será composta pelo professor orientador, que a </a:t>
            </a:r>
            <a:r>
              <a:rPr lang="pt-BR" sz="2000" dirty="0" smtClean="0"/>
              <a:t>preside </a:t>
            </a:r>
            <a:r>
              <a:rPr lang="pt-BR" sz="2000" dirty="0"/>
              <a:t>e mais 2 (dois) professores avaliadores convidados pelo orientador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Podem </a:t>
            </a:r>
            <a:r>
              <a:rPr lang="pt-BR" sz="2000" dirty="0"/>
              <a:t>fazer parte das bancas examinadoras professores de outros departamentos da UFPB, ou de outras Instituições de Ensino Superior com interesse nas áreas de abrangência do trabalho. 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749917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BANCA EXAMINADORA</a:t>
            </a:r>
            <a:endParaRPr lang="pt-BR" sz="1800" i="1" dirty="0"/>
          </a:p>
        </p:txBody>
      </p:sp>
      <p:pic>
        <p:nvPicPr>
          <p:cNvPr id="9218" name="Picture 2" descr="Resultado de imagem para imagens de BANCA EXAMINADOR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9" t="13073" r="4531" b="13362"/>
          <a:stretch/>
        </p:blipFill>
        <p:spPr bwMode="auto">
          <a:xfrm>
            <a:off x="5652511" y="4653136"/>
            <a:ext cx="2857549" cy="181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m para banca examinadora tc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12776"/>
            <a:ext cx="188328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aprovação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6563072" cy="4876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O </a:t>
            </a:r>
            <a:r>
              <a:rPr lang="pt-BR" sz="2000" dirty="0"/>
              <a:t>aluno deverá obter nota igual ou superior à 5,0 (cinco) e proceder a entrega do material detalhado no artigo 18 </a:t>
            </a:r>
            <a:r>
              <a:rPr lang="pt-BR" sz="2000" dirty="0" smtClean="0"/>
              <a:t>da </a:t>
            </a:r>
            <a:r>
              <a:rPr lang="pt-BR" sz="2000" dirty="0"/>
              <a:t>Portaria</a:t>
            </a:r>
            <a:r>
              <a:rPr lang="pt-BR" sz="20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/>
              <a:t>A </a:t>
            </a:r>
            <a:r>
              <a:rPr lang="pt-BR" sz="2000" dirty="0" smtClean="0"/>
              <a:t>Ata </a:t>
            </a:r>
            <a:r>
              <a:rPr lang="pt-BR" sz="2000" dirty="0"/>
              <a:t>de defesa deverá ser entregue </a:t>
            </a:r>
            <a:r>
              <a:rPr lang="pt-BR" sz="2000" dirty="0" smtClean="0"/>
              <a:t>à </a:t>
            </a:r>
            <a:r>
              <a:rPr lang="pt-BR" sz="2000" dirty="0" smtClean="0"/>
              <a:t>Coordenação;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A </a:t>
            </a:r>
            <a:r>
              <a:rPr lang="pt-BR" sz="2000" dirty="0"/>
              <a:t>folha de aprovação deverá ser entregue ao aluno após a divulgação da nota </a:t>
            </a:r>
            <a:r>
              <a:rPr lang="pt-BR" sz="2000" dirty="0" smtClean="0"/>
              <a:t>final (a folha de aprovação deve ser digitalizada para acrescentar ao volume final e a original deve ser entregue na coordenação)</a:t>
            </a:r>
            <a:endParaRPr lang="pt-BR" sz="2000" dirty="0"/>
          </a:p>
          <a:p>
            <a:pPr>
              <a:buFont typeface="Wingdings" panose="05000000000000000000" pitchFamily="2" charset="2"/>
              <a:buChar char="ü"/>
            </a:pPr>
            <a:endParaRPr lang="pt-BR" sz="2000" dirty="0"/>
          </a:p>
        </p:txBody>
      </p:sp>
      <p:pic>
        <p:nvPicPr>
          <p:cNvPr id="1026" name="Picture 2" descr="Resultado de imagem para aprova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76672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aprova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52736"/>
            <a:ext cx="186536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104" y="5089911"/>
            <a:ext cx="2037606" cy="163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Versão 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876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Fica a critério dos membros da banca examinadora receberem suas cópias do exemplar </a:t>
            </a:r>
            <a:r>
              <a:rPr lang="pt-BR" dirty="0" smtClean="0"/>
              <a:t>final.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A versão final da monografia deve ser entregue em meio </a:t>
            </a:r>
            <a:r>
              <a:rPr lang="pt-BR" dirty="0" smtClean="0"/>
              <a:t>digital: </a:t>
            </a:r>
            <a:r>
              <a:rPr lang="pt-BR" dirty="0" smtClean="0"/>
              <a:t>folha </a:t>
            </a:r>
            <a:r>
              <a:rPr lang="pt-BR" dirty="0" smtClean="0"/>
              <a:t>de aprovação + ata da defesa + atestado do professor que as correções foram feitas (formulário de encaminhamento)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A publicação do resultado final fica condicionado a entrega do item anterior até o dia 15/12/2022.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</a:t>
            </a:r>
            <a:r>
              <a:rPr lang="pt-BR" dirty="0" smtClean="0"/>
              <a:t>ópia </a:t>
            </a:r>
            <a:r>
              <a:rPr lang="pt-BR" dirty="0"/>
              <a:t>ficará disponível na Coordenação do Curso de Engenharia Civil e no site correspondente. </a:t>
            </a: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pic>
        <p:nvPicPr>
          <p:cNvPr id="2050" name="Picture 2" descr="http://civil.fe.up.pt/pub/apoio/ano5/ic/trabalhos/dp/TRABALHOFINALIC_ficheiros/image00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693" y="3933056"/>
            <a:ext cx="1750339" cy="164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m para trabalho 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769" y="1340768"/>
            <a:ext cx="2780188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47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876800"/>
          </a:xfrm>
        </p:spPr>
        <p:txBody>
          <a:bodyPr>
            <a:normAutofit/>
          </a:bodyPr>
          <a:lstStyle/>
          <a:p>
            <a:r>
              <a:rPr lang="pt-BR" dirty="0" smtClean="0"/>
              <a:t>Não sumam! Mantenham sempre contato com o orientador</a:t>
            </a:r>
          </a:p>
          <a:p>
            <a:r>
              <a:rPr lang="pt-BR" dirty="0" smtClean="0"/>
              <a:t>Relatem todo e qualquer problema enfrentado ao orientador</a:t>
            </a:r>
          </a:p>
          <a:p>
            <a:r>
              <a:rPr lang="pt-BR" dirty="0" smtClean="0"/>
              <a:t>Comecem desde já, não deixem pra depois</a:t>
            </a:r>
          </a:p>
          <a:p>
            <a:r>
              <a:rPr lang="pt-BR" dirty="0" smtClean="0"/>
              <a:t>Não deixem para defender tudo de última </a:t>
            </a:r>
            <a:r>
              <a:rPr lang="pt-BR" dirty="0" smtClean="0"/>
              <a:t>hora.</a:t>
            </a:r>
            <a:endParaRPr lang="pt-BR" dirty="0" smtClean="0"/>
          </a:p>
          <a:p>
            <a:endParaRPr lang="pt-BR" dirty="0" smtClean="0"/>
          </a:p>
          <a:p>
            <a:r>
              <a:rPr lang="pt-BR" b="1" dirty="0" smtClean="0">
                <a:solidFill>
                  <a:srgbClr val="FF0000"/>
                </a:solidFill>
              </a:rPr>
              <a:t>Comuniquem-se</a:t>
            </a:r>
            <a:r>
              <a:rPr lang="pt-BR" b="1" dirty="0">
                <a:solidFill>
                  <a:srgbClr val="FF0000"/>
                </a:solidFill>
              </a:rPr>
              <a:t>! O TCC é de vocês!</a:t>
            </a:r>
          </a:p>
          <a:p>
            <a:endParaRPr lang="pt-BR" dirty="0"/>
          </a:p>
        </p:txBody>
      </p:sp>
      <p:pic>
        <p:nvPicPr>
          <p:cNvPr id="1026" name="Picture 2" descr="Resultado de imagem para considerações fina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20888"/>
            <a:ext cx="2512040" cy="161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considerações fina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372" y="4437112"/>
            <a:ext cx="2512040" cy="188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000" i="1" dirty="0"/>
              <a:t>Trabalho de Conclusão de Curso – Engenharia Civil – Avisos Importantes</a:t>
            </a:r>
            <a:endParaRPr lang="pt-BR" sz="2000" dirty="0"/>
          </a:p>
        </p:txBody>
      </p:sp>
      <p:pic>
        <p:nvPicPr>
          <p:cNvPr id="7" name="Picture 4" descr="Resultado de imagem para importante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399" y="728201"/>
            <a:ext cx="648072" cy="649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2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Agora...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1786" y="5013176"/>
            <a:ext cx="8229600" cy="1368152"/>
          </a:xfrm>
        </p:spPr>
        <p:txBody>
          <a:bodyPr/>
          <a:lstStyle/>
          <a:p>
            <a:pPr marL="0" indent="0">
              <a:buNone/>
            </a:pPr>
            <a:r>
              <a:rPr lang="pt-BR" b="1" dirty="0" smtClean="0"/>
              <a:t>Contatos:</a:t>
            </a:r>
          </a:p>
          <a:p>
            <a:r>
              <a:rPr lang="pt-BR" dirty="0" smtClean="0">
                <a:hlinkClick r:id="rId2"/>
              </a:rPr>
              <a:t>Sistema Eletrônico de Atendimento</a:t>
            </a:r>
            <a:endParaRPr lang="pt-BR" dirty="0" smtClean="0"/>
          </a:p>
          <a:p>
            <a:r>
              <a:rPr lang="pt-BR" dirty="0" smtClean="0"/>
              <a:t>andreabrasiliano@gmail.com</a:t>
            </a:r>
          </a:p>
          <a:p>
            <a:endParaRPr lang="pt-BR" dirty="0"/>
          </a:p>
          <a:p>
            <a:endParaRPr lang="pt-BR" dirty="0" smtClean="0"/>
          </a:p>
        </p:txBody>
      </p:sp>
      <p:pic>
        <p:nvPicPr>
          <p:cNvPr id="4100" name="Picture 4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1"/>
            <a:ext cx="2582170" cy="19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sultado de imagem para ao trabalh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50403"/>
            <a:ext cx="2102471" cy="139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304457" y="3561646"/>
            <a:ext cx="4493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BR" sz="5400" b="1" dirty="0" smtClean="0">
                <a:ln w="11430"/>
                <a:solidFill>
                  <a:schemeClr val="tx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Ao trabalho!!</a:t>
            </a:r>
            <a:endParaRPr lang="pt-BR" sz="5400" b="1" dirty="0">
              <a:ln w="11430"/>
              <a:solidFill>
                <a:schemeClr val="tx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337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964704"/>
          </a:xfrm>
        </p:spPr>
        <p:txBody>
          <a:bodyPr>
            <a:normAutofit/>
          </a:bodyPr>
          <a:lstStyle/>
          <a:p>
            <a:r>
              <a:rPr lang="pt-BR" dirty="0" smtClean="0"/>
              <a:t>Regulamentado pela Portaria CCGEC n. 03/2011 e 02/2017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39552" y="2852936"/>
            <a:ext cx="12241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Objetivos: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3646765"/>
            <a:ext cx="806489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algn="just"/>
            <a:r>
              <a:rPr lang="pt-BR" dirty="0"/>
              <a:t>Proporcionar aos alunos avaliar, aplicar e aprofundar os conhecimentos adquiridos e as habilidades desenvolvidas pelo aluno durante o curso, segundo os diversos campos de atuação profissional no âmbito da Engenharia Civil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39552" y="5374957"/>
            <a:ext cx="8064896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algn="just"/>
            <a:r>
              <a:rPr lang="pt-BR" dirty="0"/>
              <a:t>Estimular o aprofundamento temático, a consulta bibliográfica, a pesquisa e a produção científica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71184" cy="432048"/>
          </a:xfrm>
        </p:spPr>
        <p:txBody>
          <a:bodyPr>
            <a:normAutofit/>
          </a:bodyPr>
          <a:lstStyle/>
          <a:p>
            <a:r>
              <a:rPr lang="pt-BR" sz="1800" i="1" dirty="0" smtClean="0"/>
              <a:t>Trabalho de Conclusão de Curso – Engenharia Civil – Regulamentação</a:t>
            </a:r>
            <a:endParaRPr lang="pt-BR" sz="1800" i="1" dirty="0"/>
          </a:p>
        </p:txBody>
      </p:sp>
    </p:spTree>
    <p:extLst>
      <p:ext uri="{BB962C8B-B14F-4D97-AF65-F5344CB8AC3E}">
        <p14:creationId xmlns:p14="http://schemas.microsoft.com/office/powerpoint/2010/main" val="3836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22933407"/>
              </p:ext>
            </p:extLst>
          </p:nvPr>
        </p:nvGraphicFramePr>
        <p:xfrm>
          <a:off x="251520" y="1397000"/>
          <a:ext cx="856895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71184" cy="432048"/>
          </a:xfrm>
        </p:spPr>
        <p:txBody>
          <a:bodyPr>
            <a:normAutofit/>
          </a:bodyPr>
          <a:lstStyle/>
          <a:p>
            <a:r>
              <a:rPr lang="pt-BR" sz="1800" i="1" dirty="0" smtClean="0"/>
              <a:t>Trabalho de Conclusão de Curso – Engenharia Civil – OBRIGAÇÕES do aluno</a:t>
            </a:r>
            <a:endParaRPr lang="pt-BR" sz="1800" i="1" dirty="0"/>
          </a:p>
        </p:txBody>
      </p:sp>
      <p:pic>
        <p:nvPicPr>
          <p:cNvPr id="7" name="Picture 6" descr="Resultado de imagem para obrigaçõe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171" y="5085184"/>
            <a:ext cx="1224136" cy="138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93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 escolha do tema do TCC é livre, desde que se enquadre entre as </a:t>
            </a:r>
            <a:r>
              <a:rPr lang="pt-BR" b="1" dirty="0"/>
              <a:t>áreas de atuação da Engenharia Civil</a:t>
            </a:r>
            <a:r>
              <a:rPr lang="pt-BR" dirty="0"/>
              <a:t>, e deve ser definida em comum acordo com o </a:t>
            </a:r>
            <a:r>
              <a:rPr lang="pt-BR" dirty="0" smtClean="0"/>
              <a:t>orientador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         Se o aluno se interessar por temas desenvolvidos por outros Departamentos, ele deverá submeter o tema escolhido à avaliação prévia do Colegiado</a:t>
            </a:r>
            <a:endParaRPr lang="pt-BR" dirty="0"/>
          </a:p>
          <a:p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professor orientador poderá pertencer a outros departamentos além do Departamento de Engenharia Civil e Ambiental – DECA, desde que </a:t>
            </a:r>
            <a:r>
              <a:rPr lang="pt-BR" b="1" dirty="0"/>
              <a:t>lecione disciplinas ao curso de Engenharia </a:t>
            </a:r>
            <a:r>
              <a:rPr lang="pt-BR" b="1" dirty="0" smtClean="0"/>
              <a:t>Civil</a:t>
            </a:r>
            <a:endParaRPr lang="pt-BR" dirty="0"/>
          </a:p>
          <a:p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89790" y="772356"/>
            <a:ext cx="58429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TEMAS</a:t>
            </a:r>
            <a:endParaRPr lang="pt-BR" sz="1800" i="1" dirty="0"/>
          </a:p>
        </p:txBody>
      </p:sp>
      <p:pic>
        <p:nvPicPr>
          <p:cNvPr id="4102" name="Picture 6" descr="Imagem relaciona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07" r="20821"/>
          <a:stretch/>
        </p:blipFill>
        <p:spPr bwMode="auto">
          <a:xfrm>
            <a:off x="6804248" y="479261"/>
            <a:ext cx="1152128" cy="94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m para atenção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79943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3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936104"/>
          </a:xfrm>
        </p:spPr>
        <p:txBody>
          <a:bodyPr>
            <a:noAutofit/>
          </a:bodyPr>
          <a:lstStyle/>
          <a:p>
            <a:pPr algn="just"/>
            <a:r>
              <a:rPr lang="pt-BR" sz="1600" dirty="0" smtClean="0"/>
              <a:t>O texto do TCC deverá atender aos </a:t>
            </a:r>
            <a:r>
              <a:rPr lang="pt-BR" sz="1600" dirty="0"/>
              <a:t>critérios técnicos estabelecidos pelas normas da ABNT sobre documentação, no que eles forem </a:t>
            </a:r>
            <a:r>
              <a:rPr lang="pt-BR" sz="1600" dirty="0" smtClean="0"/>
              <a:t>aplicáveis, e ser distribuído nas seguintes partes:</a:t>
            </a:r>
            <a:endParaRPr lang="pt-BR" sz="16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pic>
        <p:nvPicPr>
          <p:cNvPr id="5122" name="Picture 2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4396"/>
            <a:ext cx="2016224" cy="120973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008112" y="270892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dirty="0" smtClean="0"/>
              <a:t>        Capa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Folha </a:t>
            </a:r>
            <a:r>
              <a:rPr lang="pt-BR" sz="1600" dirty="0"/>
              <a:t>de </a:t>
            </a:r>
            <a:r>
              <a:rPr lang="pt-BR" sz="1600" dirty="0" smtClean="0"/>
              <a:t>rosto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Folha de aprovação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/>
              <a:t>Agradecimentos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/>
              <a:t>Dedicatória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Resumo </a:t>
            </a:r>
            <a:r>
              <a:rPr lang="pt-BR" sz="1600" dirty="0"/>
              <a:t>em língua </a:t>
            </a:r>
            <a:r>
              <a:rPr lang="pt-BR" sz="1600" dirty="0" smtClean="0"/>
              <a:t>vernácula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Resumo em língua </a:t>
            </a:r>
            <a:r>
              <a:rPr lang="pt-BR" sz="1600" dirty="0" smtClean="0"/>
              <a:t>inglesa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Lista de </a:t>
            </a:r>
            <a:r>
              <a:rPr lang="pt-BR" sz="1600" dirty="0" smtClean="0"/>
              <a:t>ilustrações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Lista de </a:t>
            </a:r>
            <a:r>
              <a:rPr lang="pt-BR" sz="1600" dirty="0" smtClean="0"/>
              <a:t>tabelas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Sumário</a:t>
            </a:r>
            <a:endParaRPr lang="pt-BR" sz="1600" dirty="0"/>
          </a:p>
        </p:txBody>
      </p:sp>
      <p:pic>
        <p:nvPicPr>
          <p:cNvPr id="10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1696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508448" y="2162041"/>
            <a:ext cx="3823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i="1" dirty="0" smtClean="0"/>
              <a:t>a) Preliminar </a:t>
            </a:r>
            <a:r>
              <a:rPr lang="pt-BR" sz="1600" i="1" dirty="0"/>
              <a:t>ou elementos </a:t>
            </a:r>
            <a:r>
              <a:rPr lang="pt-BR" sz="1600" i="1" dirty="0" err="1" smtClean="0"/>
              <a:t>pré</a:t>
            </a:r>
            <a:r>
              <a:rPr lang="pt-BR" sz="1600" i="1" dirty="0" smtClean="0"/>
              <a:t>-textuais:</a:t>
            </a:r>
            <a:endParaRPr lang="pt-BR" sz="1600" i="1" dirty="0"/>
          </a:p>
        </p:txBody>
      </p:sp>
      <p:pic>
        <p:nvPicPr>
          <p:cNvPr id="12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7700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024" y="353704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53192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024" y="6129328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Imagem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987824" y="3927852"/>
            <a:ext cx="933450" cy="26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0" descr="Imagem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486422" y="4265462"/>
            <a:ext cx="933450" cy="26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3334368"/>
            <a:ext cx="381573" cy="33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ector de seta reta 8"/>
          <p:cNvCxnSpPr/>
          <p:nvPr/>
        </p:nvCxnSpPr>
        <p:spPr>
          <a:xfrm>
            <a:off x="6012160" y="3501306"/>
            <a:ext cx="4825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2" name="Picture 12" descr="Resultado de imagem para imagem de obrigatório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1" t="11132" r="17478" b="79216"/>
          <a:stretch/>
        </p:blipFill>
        <p:spPr bwMode="auto">
          <a:xfrm>
            <a:off x="6562986" y="3349917"/>
            <a:ext cx="1897446" cy="28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5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0872" y="1916832"/>
            <a:ext cx="8229600" cy="246463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BR" sz="1600" dirty="0" smtClean="0"/>
              <a:t>Introdução: com delimitação e justificativa do tema de estudo, contendo os objetivos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Fundamentação teórica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Metodologia: apresentação dos materiais e métodos utilizados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Apresentação e discussão dos resultados obtidos (no caso de estudos de casos ou pesquisa)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Conclusões</a:t>
            </a:r>
          </a:p>
          <a:p>
            <a:pPr>
              <a:lnSpc>
                <a:spcPct val="150000"/>
              </a:lnSpc>
            </a:pPr>
            <a:endParaRPr lang="pt-BR" sz="1600" dirty="0" smtClean="0"/>
          </a:p>
          <a:p>
            <a:pPr>
              <a:lnSpc>
                <a:spcPct val="150000"/>
              </a:lnSpc>
            </a:pPr>
            <a:endParaRPr lang="pt-BR" sz="1600" dirty="0" smtClean="0"/>
          </a:p>
          <a:p>
            <a:pPr algn="r">
              <a:lnSpc>
                <a:spcPct val="150000"/>
              </a:lnSpc>
            </a:pPr>
            <a:endParaRPr lang="pt-BR" sz="16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sp>
        <p:nvSpPr>
          <p:cNvPr id="6" name="Retângulo 5"/>
          <p:cNvSpPr/>
          <p:nvPr/>
        </p:nvSpPr>
        <p:spPr>
          <a:xfrm>
            <a:off x="496415" y="1340768"/>
            <a:ext cx="5227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i="1" dirty="0" smtClean="0"/>
              <a:t>b</a:t>
            </a:r>
            <a:r>
              <a:rPr lang="pt-BR" sz="1600" i="1" dirty="0"/>
              <a:t>) Corpo do trabalho ou elementos textuais - Capítulos:</a:t>
            </a:r>
          </a:p>
        </p:txBody>
      </p:sp>
      <p:sp>
        <p:nvSpPr>
          <p:cNvPr id="7" name="Retângulo 6"/>
          <p:cNvSpPr/>
          <p:nvPr/>
        </p:nvSpPr>
        <p:spPr>
          <a:xfrm>
            <a:off x="496415" y="4407495"/>
            <a:ext cx="25458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i="1" dirty="0" smtClean="0"/>
              <a:t>c) Elementos </a:t>
            </a:r>
            <a:r>
              <a:rPr lang="pt-BR" sz="1600" i="1" dirty="0"/>
              <a:t>pós-textuais</a:t>
            </a:r>
          </a:p>
        </p:txBody>
      </p:sp>
      <p:sp>
        <p:nvSpPr>
          <p:cNvPr id="8" name="Retângulo 7"/>
          <p:cNvSpPr/>
          <p:nvPr/>
        </p:nvSpPr>
        <p:spPr>
          <a:xfrm>
            <a:off x="683568" y="4941168"/>
            <a:ext cx="4572000" cy="1298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pt-BR" sz="1600" dirty="0" smtClean="0"/>
              <a:t>      Referências Bibliográficas</a:t>
            </a:r>
          </a:p>
          <a:p>
            <a:pPr marL="182880" indent="-18288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pt-BR" sz="1600" dirty="0" smtClean="0"/>
              <a:t>Anexo</a:t>
            </a:r>
          </a:p>
          <a:p>
            <a:pPr marL="182880" indent="-18288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pt-BR" sz="1600" dirty="0" smtClean="0"/>
              <a:t>Apêndice</a:t>
            </a:r>
            <a:endParaRPr lang="pt-BR" sz="1600" dirty="0"/>
          </a:p>
        </p:txBody>
      </p:sp>
      <p:pic>
        <p:nvPicPr>
          <p:cNvPr id="9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645024"/>
            <a:ext cx="454596" cy="397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49208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Imagem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176820" y="5684725"/>
            <a:ext cx="1027027" cy="28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683568" y="5445224"/>
            <a:ext cx="1296144" cy="79476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Picture 2" descr="Imagem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4396"/>
            <a:ext cx="2016224" cy="120973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2" descr="Resultado de imagem para imagem de obrigatório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1" t="11132" r="17478" b="79216"/>
          <a:stretch/>
        </p:blipFill>
        <p:spPr bwMode="auto">
          <a:xfrm>
            <a:off x="3779912" y="3699431"/>
            <a:ext cx="1897446" cy="28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4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sp>
        <p:nvSpPr>
          <p:cNvPr id="6" name="Retângulo 5"/>
          <p:cNvSpPr/>
          <p:nvPr/>
        </p:nvSpPr>
        <p:spPr>
          <a:xfrm>
            <a:off x="395536" y="1331476"/>
            <a:ext cx="31646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i="1" dirty="0"/>
              <a:t>Apresentação do texto:</a:t>
            </a:r>
          </a:p>
        </p:txBody>
      </p:sp>
      <p:sp>
        <p:nvSpPr>
          <p:cNvPr id="7" name="Retângulo 6"/>
          <p:cNvSpPr/>
          <p:nvPr/>
        </p:nvSpPr>
        <p:spPr>
          <a:xfrm>
            <a:off x="755576" y="2060848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Papel </a:t>
            </a:r>
            <a:r>
              <a:rPr lang="pt-BR" dirty="0"/>
              <a:t>branco, formato A4 (21,0 cm x 29,7 cm), digitados na cor preta, com exceção das ilustrações</a:t>
            </a:r>
          </a:p>
        </p:txBody>
      </p:sp>
      <p:sp>
        <p:nvSpPr>
          <p:cNvPr id="8" name="Retângulo 7"/>
          <p:cNvSpPr/>
          <p:nvPr/>
        </p:nvSpPr>
        <p:spPr>
          <a:xfrm>
            <a:off x="755576" y="292494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Fonte </a:t>
            </a:r>
            <a:r>
              <a:rPr lang="pt-BR" i="1" dirty="0" smtClean="0"/>
              <a:t>Times </a:t>
            </a:r>
            <a:r>
              <a:rPr lang="pt-BR" i="1" dirty="0"/>
              <a:t>New Roman</a:t>
            </a:r>
            <a:r>
              <a:rPr lang="pt-BR" dirty="0"/>
              <a:t> 12 para o corpo do texto e tamanho menor </a:t>
            </a:r>
            <a:r>
              <a:rPr lang="pt-BR" dirty="0" smtClean="0"/>
              <a:t>(10) </a:t>
            </a:r>
            <a:r>
              <a:rPr lang="pt-BR" dirty="0"/>
              <a:t>para as citações longas e notas de rodapé</a:t>
            </a:r>
          </a:p>
        </p:txBody>
      </p:sp>
      <p:pic>
        <p:nvPicPr>
          <p:cNvPr id="6146" name="Picture 2" descr="Resultado de imagem para imagens de recomendaçõ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17232"/>
            <a:ext cx="1552575" cy="118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755576" y="3934797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Margens: superior = 3,0 </a:t>
            </a:r>
            <a:r>
              <a:rPr lang="pt-BR" dirty="0"/>
              <a:t>cm; inferior </a:t>
            </a:r>
            <a:r>
              <a:rPr lang="pt-BR" dirty="0" smtClean="0"/>
              <a:t>= </a:t>
            </a:r>
            <a:r>
              <a:rPr lang="pt-BR" dirty="0"/>
              <a:t>2,0 cm; esquerda </a:t>
            </a:r>
            <a:r>
              <a:rPr lang="pt-BR" dirty="0" smtClean="0"/>
              <a:t>= </a:t>
            </a:r>
            <a:r>
              <a:rPr lang="pt-BR" dirty="0"/>
              <a:t>3,0 cm e direita </a:t>
            </a:r>
            <a:r>
              <a:rPr lang="pt-BR" dirty="0" smtClean="0"/>
              <a:t>= </a:t>
            </a:r>
            <a:r>
              <a:rPr lang="pt-BR" dirty="0"/>
              <a:t>2,0 </a:t>
            </a:r>
            <a:r>
              <a:rPr lang="pt-BR" dirty="0" smtClean="0"/>
              <a:t>cm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55576" y="4870901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Espaçamento: </a:t>
            </a:r>
            <a:r>
              <a:rPr lang="pt-BR" dirty="0"/>
              <a:t>todo o texto deve ser digitado com espaço 1,5 (um vírgula cinco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39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Imagem relaciona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3" r="16396"/>
          <a:stretch/>
        </p:blipFill>
        <p:spPr bwMode="auto">
          <a:xfrm>
            <a:off x="4522668" y="4293096"/>
            <a:ext cx="2245360" cy="160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3225750"/>
            <a:ext cx="7776864" cy="646331"/>
          </a:xfrm>
        </p:spPr>
        <p:txBody>
          <a:bodyPr wrap="square">
            <a:spAutoFit/>
          </a:bodyPr>
          <a:lstStyle/>
          <a:p>
            <a:pPr algn="just">
              <a:buClrTx/>
            </a:pPr>
            <a:r>
              <a:rPr lang="pt-BR" sz="1800" dirty="0"/>
              <a:t>O Trabalho de Conclusão de Curso deverá ser apresentado, </a:t>
            </a:r>
            <a:r>
              <a:rPr lang="pt-BR" sz="1800" dirty="0" smtClean="0"/>
              <a:t>publicamente </a:t>
            </a:r>
            <a:r>
              <a:rPr lang="pt-BR" sz="1800" dirty="0" smtClean="0"/>
              <a:t>dentro do prazo determinado pela coordenação do </a:t>
            </a:r>
            <a:r>
              <a:rPr lang="pt-BR" sz="1800" dirty="0" smtClean="0"/>
              <a:t>curso.</a:t>
            </a:r>
            <a:endParaRPr lang="pt-BR" sz="1800" strike="sngStrike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PRAZOS</a:t>
            </a:r>
            <a:endParaRPr lang="pt-BR" sz="1800" i="1" dirty="0"/>
          </a:p>
        </p:txBody>
      </p:sp>
      <p:pic>
        <p:nvPicPr>
          <p:cNvPr id="8194" name="Picture 2" descr="Resultado de imagem para imagens de PRAZ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21" y="1628800"/>
            <a:ext cx="1357312" cy="111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619672" y="162880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O aluno deverá entregar 01 (uma) via do Trabalho de Conclusão de </a:t>
            </a:r>
            <a:r>
              <a:rPr lang="pt-BR" dirty="0" smtClean="0"/>
              <a:t>Curso </a:t>
            </a:r>
            <a:r>
              <a:rPr lang="pt-BR" dirty="0" smtClean="0"/>
              <a:t>a </a:t>
            </a:r>
            <a:r>
              <a:rPr lang="pt-BR" dirty="0"/>
              <a:t>cada membro da banca examinadora com </a:t>
            </a:r>
            <a:r>
              <a:rPr lang="pt-BR" dirty="0" smtClean="0"/>
              <a:t>antecedência </a:t>
            </a:r>
            <a:r>
              <a:rPr lang="pt-BR" dirty="0"/>
              <a:t>de, pelo menos, 10 (dez) dias corridos, da data marcada para defesa do </a:t>
            </a:r>
            <a:r>
              <a:rPr lang="pt-BR" dirty="0" smtClean="0"/>
              <a:t>TCC.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386764" y="5048508"/>
            <a:ext cx="546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b="1" dirty="0" smtClean="0"/>
              <a:t>16</a:t>
            </a:r>
            <a:endParaRPr lang="pt-BR" b="1" dirty="0"/>
          </a:p>
        </p:txBody>
      </p:sp>
      <p:sp>
        <p:nvSpPr>
          <p:cNvPr id="11" name="Retângulo 10"/>
          <p:cNvSpPr/>
          <p:nvPr/>
        </p:nvSpPr>
        <p:spPr>
          <a:xfrm>
            <a:off x="5329730" y="4481736"/>
            <a:ext cx="9931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sz="1600" b="1" dirty="0" smtClean="0"/>
              <a:t>JUNHO</a:t>
            </a:r>
            <a:endParaRPr lang="pt-BR" sz="1600" b="1" dirty="0"/>
          </a:p>
        </p:txBody>
      </p:sp>
      <p:pic>
        <p:nvPicPr>
          <p:cNvPr id="8200" name="Picture 8" descr="Resultado de imagem para imagens de 20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028" y="4481736"/>
            <a:ext cx="1548388" cy="1031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Resultado de imagem para imagens de BANCA EXAMINADOR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5" r="12408"/>
          <a:stretch/>
        </p:blipFill>
        <p:spPr bwMode="auto">
          <a:xfrm>
            <a:off x="683568" y="4265712"/>
            <a:ext cx="219905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3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sultado de imagem para imagens de PRAZ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343" y="620688"/>
            <a:ext cx="1727820" cy="115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PRAZOS</a:t>
            </a:r>
            <a:endParaRPr lang="pt-BR" sz="1800" i="1" dirty="0"/>
          </a:p>
        </p:txBody>
      </p:sp>
      <p:sp>
        <p:nvSpPr>
          <p:cNvPr id="2" name="Retângulo 1"/>
          <p:cNvSpPr/>
          <p:nvPr/>
        </p:nvSpPr>
        <p:spPr>
          <a:xfrm>
            <a:off x="519483" y="1399025"/>
            <a:ext cx="590465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Apresentação da </a:t>
            </a:r>
            <a:r>
              <a:rPr lang="pt-BR" dirty="0"/>
              <a:t>banca </a:t>
            </a:r>
            <a:r>
              <a:rPr lang="pt-BR" dirty="0" smtClean="0"/>
              <a:t>examinadora à coordenação para emissão </a:t>
            </a:r>
            <a:r>
              <a:rPr lang="pt-BR" dirty="0"/>
              <a:t>da </a:t>
            </a:r>
            <a:r>
              <a:rPr lang="pt-BR" dirty="0" smtClean="0"/>
              <a:t>Portaria</a:t>
            </a:r>
            <a:r>
              <a:rPr lang="pt-BR" dirty="0"/>
              <a:t>: </a:t>
            </a:r>
            <a:r>
              <a:rPr lang="pt-BR" dirty="0" smtClean="0"/>
              <a:t>até </a:t>
            </a:r>
            <a:r>
              <a:rPr lang="pt-BR" b="1" u="sng" dirty="0" smtClean="0"/>
              <a:t>11/11/2022 </a:t>
            </a:r>
            <a:r>
              <a:rPr lang="pt-BR" b="1" u="sng" dirty="0" smtClean="0"/>
              <a:t>(sexta-feira</a:t>
            </a:r>
            <a:r>
              <a:rPr lang="pt-BR" b="1" u="sng" dirty="0" smtClean="0"/>
              <a:t>).</a:t>
            </a:r>
            <a:endParaRPr lang="pt-BR" b="1" u="sng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Aprovação das bancas pelo </a:t>
            </a:r>
            <a:r>
              <a:rPr lang="pt-BR" dirty="0" smtClean="0"/>
              <a:t>Colegiado </a:t>
            </a:r>
            <a:r>
              <a:rPr lang="pt-BR" dirty="0" smtClean="0"/>
              <a:t>do curso: </a:t>
            </a:r>
            <a:r>
              <a:rPr lang="pt-BR" b="1" u="sng" dirty="0"/>
              <a:t>16/11/2022</a:t>
            </a:r>
            <a:r>
              <a:rPr lang="pt-BR" b="1" u="sng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Defesa: </a:t>
            </a:r>
            <a:r>
              <a:rPr lang="pt-BR" b="1" u="sng" dirty="0"/>
              <a:t>de 28/11 a 09/12/2022 (último dia).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Entrega aos avaliadores: </a:t>
            </a:r>
            <a:r>
              <a:rPr lang="pt-BR" b="1" u="sng" dirty="0"/>
              <a:t>10 dias antes da defesa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Entrega do volume final + documentação na coordenação: </a:t>
            </a:r>
            <a:r>
              <a:rPr lang="pt-BR" b="1" u="sng" dirty="0" smtClean="0"/>
              <a:t>14/12/2022 </a:t>
            </a:r>
            <a:r>
              <a:rPr lang="pt-BR" b="1" u="sng" dirty="0" smtClean="0"/>
              <a:t>(quinta-feira)</a:t>
            </a: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Lançamento das notas no </a:t>
            </a:r>
            <a:r>
              <a:rPr lang="pt-BR" dirty="0" smtClean="0"/>
              <a:t>sistema: </a:t>
            </a:r>
            <a:r>
              <a:rPr lang="pt-BR" b="1" dirty="0" smtClean="0"/>
              <a:t>até </a:t>
            </a:r>
            <a:r>
              <a:rPr lang="pt-BR" b="1" u="sng" dirty="0" smtClean="0"/>
              <a:t>16/12/2022 </a:t>
            </a:r>
            <a:r>
              <a:rPr lang="pt-BR" b="1" u="sng" dirty="0"/>
              <a:t>(último dia</a:t>
            </a:r>
            <a:r>
              <a:rPr lang="pt-BR" b="1" u="sng" dirty="0" smtClean="0"/>
              <a:t>)</a:t>
            </a: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</p:txBody>
      </p:sp>
      <p:pic>
        <p:nvPicPr>
          <p:cNvPr id="1030" name="Picture 6" descr="Resultado de imagem para imagem para ma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612" y="2758105"/>
            <a:ext cx="832127" cy="87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7397387" y="3266808"/>
            <a:ext cx="4685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</a:rPr>
              <a:t>16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281143" y="2962266"/>
            <a:ext cx="701064" cy="2769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sz="1200" b="1" dirty="0" smtClean="0">
                <a:solidFill>
                  <a:schemeClr val="bg1"/>
                </a:solidFill>
              </a:rPr>
              <a:t>DEZ</a:t>
            </a:r>
            <a:endParaRPr lang="pt-BR" sz="1200" b="1" dirty="0">
              <a:solidFill>
                <a:schemeClr val="bg1"/>
              </a:solidFill>
            </a:endParaRPr>
          </a:p>
        </p:txBody>
      </p:sp>
      <p:pic>
        <p:nvPicPr>
          <p:cNvPr id="15" name="Picture 2" descr="important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489" y="4344059"/>
            <a:ext cx="1017839" cy="8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Resultado de imagem para imagem para prazo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44534"/>
            <a:ext cx="125837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926</TotalTime>
  <Words>979</Words>
  <Application>Microsoft Office PowerPoint</Application>
  <PresentationFormat>Apresentação na tela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Brilho</vt:lpstr>
      <vt:lpstr>Trabalho de  Conclusão de Curso</vt:lpstr>
      <vt:lpstr>Trabalho de Conclusão de Curso – Engenharia Civil – Regulamentação</vt:lpstr>
      <vt:lpstr>Trabalho de Conclusão de Curso – Engenharia Civil – OBRIGAÇÕES do aluno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Para aprovação</vt:lpstr>
      <vt:lpstr>Versão Final</vt:lpstr>
      <vt:lpstr>Trabalho de Conclusão de Curso – Engenharia Civil – Avisos Importantes</vt:lpstr>
      <vt:lpstr>Agora...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Conclusão de Curso</dc:title>
  <dc:creator>Usuario</dc:creator>
  <cp:lastModifiedBy>UFPB</cp:lastModifiedBy>
  <cp:revision>81</cp:revision>
  <dcterms:created xsi:type="dcterms:W3CDTF">2016-02-15T17:44:02Z</dcterms:created>
  <dcterms:modified xsi:type="dcterms:W3CDTF">2022-11-03T20:06:59Z</dcterms:modified>
</cp:coreProperties>
</file>